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72" r:id="rId6"/>
    <p:sldId id="274" r:id="rId7"/>
    <p:sldId id="275" r:id="rId8"/>
    <p:sldId id="273" r:id="rId9"/>
    <p:sldId id="261" r:id="rId10"/>
    <p:sldId id="262" r:id="rId11"/>
    <p:sldId id="263" r:id="rId12"/>
    <p:sldId id="264" r:id="rId13"/>
    <p:sldId id="266" r:id="rId14"/>
    <p:sldId id="265" r:id="rId15"/>
    <p:sldId id="267" r:id="rId16"/>
    <p:sldId id="268" r:id="rId17"/>
    <p:sldId id="269" r:id="rId18"/>
    <p:sldId id="270" r:id="rId19"/>
    <p:sldId id="271" r:id="rId20"/>
    <p:sldId id="276" r:id="rId2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472" autoAdjust="0"/>
    <p:restoredTop sz="94310" autoAdjust="0"/>
  </p:normalViewPr>
  <p:slideViewPr>
    <p:cSldViewPr snapToGrid="0">
      <p:cViewPr varScale="1">
        <p:scale>
          <a:sx n="101" d="100"/>
          <a:sy n="101" d="100"/>
        </p:scale>
        <p:origin x="102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679BE7-033B-46F1-BED8-F811D8E9C465}" type="datetimeFigureOut">
              <a:rPr lang="es-CL" smtClean="0"/>
              <a:t>27-11-2024</a:t>
            </a:fld>
            <a:endParaRPr lang="es-CL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L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L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L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89AE26-53C4-4761-9363-A1C46E941622}" type="slidenum">
              <a:rPr lang="es-CL" smtClean="0"/>
              <a:t>‹Nº›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2154055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9AE26-53C4-4761-9363-A1C46E941622}" type="slidenum">
              <a:rPr lang="es-CL" smtClean="0"/>
              <a:t>1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7652604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9AE26-53C4-4761-9363-A1C46E941622}" type="slidenum">
              <a:rPr lang="es-CL" smtClean="0"/>
              <a:t>3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67999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Enfoque en licitación , mencionar el proceso de homologación interno (</a:t>
            </a:r>
            <a:r>
              <a:rPr lang="es-CL" dirty="0" err="1"/>
              <a:t>marisol</a:t>
            </a:r>
            <a:r>
              <a:rPr lang="es-CL" dirty="0"/>
              <a:t>). La homologación es un traductor. Se parar el proceso ya que tienen funcionalidades distintas en el sistema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9AE26-53C4-4761-9363-A1C46E941622}" type="slidenum">
              <a:rPr lang="es-CL" smtClean="0"/>
              <a:t>4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7788995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3E9DCD-FB90-6896-6A41-090AAA632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D2C579D-0A16-73D2-09E0-9DE692BD6B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47E6BA0-EE8A-A782-8941-7BF1E1ED1E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Enfoque en licitación , mencionar el proceso de homologación interno (</a:t>
            </a:r>
            <a:r>
              <a:rPr lang="es-CL" dirty="0" err="1"/>
              <a:t>marisol</a:t>
            </a:r>
            <a:r>
              <a:rPr lang="es-CL" dirty="0"/>
              <a:t>). La homologación es un traductor. Se parar el proceso ya que tienen funcionalidades distintas en el sistema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95217567-33BC-2735-6D09-8D3ED9E962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9AE26-53C4-4761-9363-A1C46E941622}" type="slidenum">
              <a:rPr lang="es-CL" smtClean="0"/>
              <a:t>5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8116831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151A41-3C3A-1701-7C4E-6B12A7B5D5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F86AA4D-3E58-AA7B-04F2-D5BFE8C411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D98E359-1F7E-8F78-D257-071835DA56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AC9027-F8CE-15B4-103A-E2596C402F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9AE26-53C4-4761-9363-A1C46E941622}" type="slidenum">
              <a:rPr lang="es-CL" smtClean="0"/>
              <a:t>6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15341184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347814-3C22-652C-58D1-CD812AC8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6EBCDAB-B908-1506-A2FA-E31618332E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669D6D5-A430-0624-D6AB-C0F230F355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L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0FDD667-A60D-E931-0254-184684A460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9AE26-53C4-4761-9363-A1C46E941622}" type="slidenum">
              <a:rPr lang="es-CL" smtClean="0"/>
              <a:t>7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21627490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ECCB09-3F8B-B97B-0081-9A51DF636A5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E9FC953-4C50-C1B6-DF12-9A5EEA13C8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1301483-0217-EEEB-709E-93C512E01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Enfoque en licitación , mencionar el proceso de homologación interno (</a:t>
            </a:r>
            <a:r>
              <a:rPr lang="es-CL" dirty="0" err="1"/>
              <a:t>marisol</a:t>
            </a:r>
            <a:r>
              <a:rPr lang="es-CL" dirty="0"/>
              <a:t>). La homologación es un traductor. Se parar el proceso ya que tienen funcionalidades distintas en el sistema 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DB9EE12-F3F9-E118-B47A-EDCAC39DB6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9AE26-53C4-4761-9363-A1C46E941622}" type="slidenum">
              <a:rPr lang="es-CL" smtClean="0"/>
              <a:t>8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41232515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L" dirty="0"/>
              <a:t>Traducir, describirlo como solución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389AE26-53C4-4761-9363-A1C46E941622}" type="slidenum">
              <a:rPr lang="es-CL" smtClean="0"/>
              <a:t>10</a:t>
            </a:fld>
            <a:endParaRPr lang="es-CL"/>
          </a:p>
        </p:txBody>
      </p:sp>
    </p:spTree>
    <p:extLst>
      <p:ext uri="{BB962C8B-B14F-4D97-AF65-F5344CB8AC3E}">
        <p14:creationId xmlns:p14="http://schemas.microsoft.com/office/powerpoint/2010/main" val="34648295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D41009-C430-EC1C-718B-5A7717ED1AA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0B7127F1-7155-041F-D010-F962515171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6522AD9-DB1C-1E30-7A27-36AF8EF26A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44F7793-DE94-3E54-23CA-85CF29E86D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77D3DFF-DD9D-11B8-F035-A424877E0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483994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63BBE62-6D35-D515-348A-48988DDCE9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0AA7176A-2E2F-8E2B-1852-B2B1945963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FD048B-8C32-D88B-BCC8-D10C4A07E2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C11BF05-6771-7557-3A1C-3AA0CAE667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013F3D6-0B61-17DF-3A93-A5CF9256D2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807528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433B4B9-DD62-5522-E563-15DABA90C1D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98358A37-C08F-72FE-5E4A-F276B82FC3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C0951D4-8B21-BBD2-E19F-07117F0629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C604A57-7F55-F944-3614-C1F6E690B3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66C8FBE-80AE-71E8-E69A-D2560881F1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361988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3F84A2-CCB9-2743-58BF-33BEB1C40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E6A4AF7-1F22-4412-FF9F-F1E7AF8C46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046BFD1-C415-AC7C-7C5A-65585CFFBF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3FC191D-75E8-78FE-7130-76BE2DC064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EEEB5EA-71D3-2041-A51F-6D1D1742F4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641125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D659CD-A1AF-0C29-A08D-E53CC62C59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B8CBBCBF-6A5B-75D4-354E-EB87A6D920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403E2CB-2FDC-F582-B7E4-442054EE4D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F48F647-6BB3-399E-1E36-2A152975A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53E914C-43FF-DAA1-3B5E-25318CFEF2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1942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0E4FA1-482E-AE9F-6F1A-672C736777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56532A-8751-5887-E5CB-3AB41D9F53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B74F1245-1A7C-7865-9DB0-34C686A24BE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FB252937-F819-D779-4C05-8194002062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7ACCE866-0554-72DC-0D11-4E026A8C5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B32ED88-9EAE-E700-4BF1-26EC54B4BA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55788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84721A-884B-656E-C55A-CF368D41B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1AC7946-B3CE-5C6F-D601-C42A85111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FE8A8CF-FD25-9C1F-C59E-68926E1299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9D2FE0D-F0A0-4924-B65D-585F69B26B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910EEBC6-AE60-3EDF-9A8B-505C8C9624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39D91E49-2E06-FC81-8F75-C09DFB5B95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6029534A-94DE-A87C-113A-0E955C7416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92D0F54E-EFDB-34F9-888E-D32C374576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893725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32A11B3-697C-CAAF-323B-A1BCEC2C8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76EFFF7-24EB-EF45-2D59-8FA05032D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D8D9372B-8673-44F4-069F-FD5D8B7C62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E7D50954-3F8C-EDF5-33F5-725B8A0FD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956377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A4A81A06-40DC-F681-4ECB-ABBFF5DE9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AD3FF967-8A92-33F1-14A9-CA2D9258B7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3C8788D-E5D5-0187-3219-2F61933D0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456048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4F9FB29-0241-4C56-502D-BDED84CF30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27DFA4-B3C2-43E4-392F-2E79B375879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6235F4A-953A-DE24-02B2-F67F30D29B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09F8D256-3F34-30BF-13A1-7987A84223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06D7561-2AFE-A9D4-E1A1-DFF90918C5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57801A65-B533-9600-E2F1-33547D7F8E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660312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F7CD0D1-99EA-45D6-26F3-0392EB9AAA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FBC77316-09AD-CA7D-BB40-C851281EC9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31376CC-52BA-4420-8971-4ACC5D3154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CA7AB80F-DAC0-BAC7-4495-6394503AD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6249E3F0-11FA-5E43-8AFA-31295B52D4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F6E545F-940B-33C0-D535-34F983FD50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194350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8AD97B5D-A75A-A787-150D-A3209CA181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70494E62-A8BB-27D2-F25E-BD6332A1F6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BE465FE-1BD5-00E6-CF81-CAC3B36E23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7BA5F44-E086-4B4D-B588-846DB806CB59}" type="datetimeFigureOut">
              <a:rPr lang="es-MX" smtClean="0"/>
              <a:t>27/11/2024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A4C7BF7-F9BC-9FFB-7615-53AA108069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43C03AF-4F6A-EC7D-A182-84619C4006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03E183E-642A-4283-9E13-9D1E2F18E03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68584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jp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13" Type="http://schemas.openxmlformats.org/officeDocument/2006/relationships/image" Target="../media/image42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12" Type="http://schemas.openxmlformats.org/officeDocument/2006/relationships/image" Target="../media/image5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11" Type="http://schemas.openxmlformats.org/officeDocument/2006/relationships/image" Target="../media/image52.png"/><Relationship Id="rId5" Type="http://schemas.openxmlformats.org/officeDocument/2006/relationships/image" Target="../media/image46.png"/><Relationship Id="rId10" Type="http://schemas.openxmlformats.org/officeDocument/2006/relationships/image" Target="../media/image51.png"/><Relationship Id="rId4" Type="http://schemas.openxmlformats.org/officeDocument/2006/relationships/image" Target="../media/image45.png"/><Relationship Id="rId9" Type="http://schemas.openxmlformats.org/officeDocument/2006/relationships/image" Target="../media/image50.png"/><Relationship Id="rId14" Type="http://schemas.openxmlformats.org/officeDocument/2006/relationships/image" Target="../media/image5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4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.png"/><Relationship Id="rId4" Type="http://schemas.openxmlformats.org/officeDocument/2006/relationships/image" Target="../media/image15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image" Target="../media/image2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C8A8743-B3E3-90C5-987B-DFBF78993E7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2444113"/>
            <a:ext cx="9144000" cy="1065850"/>
          </a:xfrm>
        </p:spPr>
        <p:txBody>
          <a:bodyPr/>
          <a:lstStyle/>
          <a:p>
            <a:r>
              <a:rPr lang="es-CL" dirty="0"/>
              <a:t>Sistema de Homologación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FEB55FAD-0296-81C6-91C1-435D2FB05932}"/>
              </a:ext>
            </a:extLst>
          </p:cNvPr>
          <p:cNvCxnSpPr/>
          <p:nvPr/>
        </p:nvCxnSpPr>
        <p:spPr>
          <a:xfrm>
            <a:off x="2092751" y="4099874"/>
            <a:ext cx="805991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76AE380D-93AD-D8C9-7D95-3790D7B196C4}"/>
              </a:ext>
            </a:extLst>
          </p:cNvPr>
          <p:cNvCxnSpPr/>
          <p:nvPr/>
        </p:nvCxnSpPr>
        <p:spPr>
          <a:xfrm>
            <a:off x="2092751" y="3429000"/>
            <a:ext cx="805991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" name="Subtítulo 2">
            <a:extLst>
              <a:ext uri="{FF2B5EF4-FFF2-40B4-BE49-F238E27FC236}">
                <a16:creationId xmlns:a16="http://schemas.microsoft.com/office/drawing/2014/main" id="{7124F2F3-28E6-FF33-8A67-A145C021B3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es-CL" dirty="0"/>
              <a:t>Proyecto de título para Duoc Uc</a:t>
            </a:r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760CA2B-07A4-7CCB-ACC0-9BFAD4196D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9528" y="1578827"/>
            <a:ext cx="2812944" cy="6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82E89CFB-38BA-0BF1-EDF2-286B8B6CD647}"/>
              </a:ext>
            </a:extLst>
          </p:cNvPr>
          <p:cNvSpPr/>
          <p:nvPr/>
        </p:nvSpPr>
        <p:spPr>
          <a:xfrm>
            <a:off x="0" y="0"/>
            <a:ext cx="12192000" cy="603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DBC63979-3463-18E1-80CF-802DBEC74F35}"/>
              </a:ext>
            </a:extLst>
          </p:cNvPr>
          <p:cNvSpPr/>
          <p:nvPr/>
        </p:nvSpPr>
        <p:spPr>
          <a:xfrm>
            <a:off x="0" y="6254496"/>
            <a:ext cx="12192000" cy="6035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095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08B99E9-EA48-D2DA-672E-9BF3CA779C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4A9DB31C-F48E-D6B6-A119-1A5560B2541F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A9EC4D2-5C84-C000-2967-20CEAF708E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Solución 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6AF06E95-35CB-BCF3-F97E-F889151CAD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plementa Un Sistema Web | Desarrollo De Sistema A Medida">
            <a:extLst>
              <a:ext uri="{FF2B5EF4-FFF2-40B4-BE49-F238E27FC236}">
                <a16:creationId xmlns:a16="http://schemas.microsoft.com/office/drawing/2014/main" id="{2FA69343-160B-9ACB-2010-5BA47F10D0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950" y="2097406"/>
            <a:ext cx="573405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D5A099D0-F450-F68E-E184-016E9554277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025" y="3318510"/>
            <a:ext cx="2391936" cy="1514476"/>
          </a:xfrm>
          <a:prstGeom prst="rect">
            <a:avLst/>
          </a:prstGeom>
        </p:spPr>
      </p:pic>
      <p:pic>
        <p:nvPicPr>
          <p:cNvPr id="4" name="Imagen 3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4BCEC462-D4FD-9236-4A97-B371C0273A2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2909" y="3318510"/>
            <a:ext cx="1165266" cy="663554"/>
          </a:xfrm>
          <a:prstGeom prst="rect">
            <a:avLst/>
          </a:prstGeom>
        </p:spPr>
      </p:pic>
      <p:pic>
        <p:nvPicPr>
          <p:cNvPr id="5122" name="Picture 2" descr="Google traducir - Iconos Archivos y Carpetas">
            <a:extLst>
              <a:ext uri="{FF2B5EF4-FFF2-40B4-BE49-F238E27FC236}">
                <a16:creationId xmlns:a16="http://schemas.microsoft.com/office/drawing/2014/main" id="{59E230F4-D9E4-60A5-72B5-B52A61E2A8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743" y="2684912"/>
            <a:ext cx="1297152" cy="1297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A3CD54A4-11BC-5F5D-3E79-03BBA0843F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8025" y="2451665"/>
            <a:ext cx="1970868" cy="173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95110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7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0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3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83D20CE-092F-2EB3-2ACD-4DC8A3FAB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49BA61AA-4520-1F02-08A1-5B2019A2ACF8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26241C6-D8D9-1664-8492-88E66D85E2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Objetivos Generales 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03D8A699-D182-64B4-7DAD-FEC4DC6830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lecha: a la derecha 2">
            <a:extLst>
              <a:ext uri="{FF2B5EF4-FFF2-40B4-BE49-F238E27FC236}">
                <a16:creationId xmlns:a16="http://schemas.microsoft.com/office/drawing/2014/main" id="{1151F014-55BE-9E58-DB8C-12AE65A3C044}"/>
              </a:ext>
            </a:extLst>
          </p:cNvPr>
          <p:cNvSpPr/>
          <p:nvPr/>
        </p:nvSpPr>
        <p:spPr>
          <a:xfrm>
            <a:off x="3145641" y="3241914"/>
            <a:ext cx="1199457" cy="6157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88C65600-B016-BFA9-A00C-FD8E97C0DE3E}"/>
              </a:ext>
            </a:extLst>
          </p:cNvPr>
          <p:cNvSpPr/>
          <p:nvPr/>
        </p:nvSpPr>
        <p:spPr>
          <a:xfrm>
            <a:off x="4710096" y="3010630"/>
            <a:ext cx="2401454" cy="107834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EE89D01-EBE0-4975-AC64-70C13D57456F}"/>
              </a:ext>
            </a:extLst>
          </p:cNvPr>
          <p:cNvSpPr txBox="1"/>
          <p:nvPr/>
        </p:nvSpPr>
        <p:spPr>
          <a:xfrm>
            <a:off x="4738876" y="3226636"/>
            <a:ext cx="23438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Proceso de Homologación</a:t>
            </a:r>
            <a:endParaRPr lang="es-MX" dirty="0">
              <a:solidFill>
                <a:schemeClr val="bg1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CF46013-D15C-DA08-F3A4-64BC8135F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775" y="2583181"/>
            <a:ext cx="1970868" cy="1733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A8C007E2-C954-63B5-C328-A2F7DA2AA340}"/>
              </a:ext>
            </a:extLst>
          </p:cNvPr>
          <p:cNvSpPr/>
          <p:nvPr/>
        </p:nvSpPr>
        <p:spPr>
          <a:xfrm>
            <a:off x="7696888" y="3273694"/>
            <a:ext cx="1199457" cy="6157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036" name="Picture 12" descr="concepto de estrategia de marketing mínimo 3d. análisis de negocios  análisis de datos de mercadotecnia. gráfico de barras de estadísticas con  una flecha verde en aumento. ilustración 3d 19153029 PNG">
            <a:extLst>
              <a:ext uri="{FF2B5EF4-FFF2-40B4-BE49-F238E27FC236}">
                <a16:creationId xmlns:a16="http://schemas.microsoft.com/office/drawing/2014/main" id="{DFF367D6-FFCD-8E7C-3A4A-5FD8B2F64F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003" y="3788316"/>
            <a:ext cx="2781783" cy="2085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939841D-4262-7C0D-35C9-B49376FFAC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66612" y="1478281"/>
            <a:ext cx="2209800" cy="2209800"/>
          </a:xfrm>
          <a:prstGeom prst="rect">
            <a:avLst/>
          </a:prstGeom>
        </p:spPr>
      </p:pic>
      <p:pic>
        <p:nvPicPr>
          <p:cNvPr id="1040" name="Picture 16" descr="Reducir el tiempo - Iconos gratis de hora y fecha">
            <a:extLst>
              <a:ext uri="{FF2B5EF4-FFF2-40B4-BE49-F238E27FC236}">
                <a16:creationId xmlns:a16="http://schemas.microsoft.com/office/drawing/2014/main" id="{5BCCF972-B29D-50EB-40B0-39E3A5B1AC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7450" y="2536169"/>
            <a:ext cx="899262" cy="89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63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0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0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42DA7E7-3FC1-F772-B62C-64A749D69D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D3A0E3A3-1AFA-83DE-9485-6B17D6154A23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8693672-D0B9-4DDE-F1A6-F4875D333D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Objetivos Específicos 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3C2792CE-BE57-749D-C28A-724DFB5A18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lecha: a la derecha 4">
            <a:extLst>
              <a:ext uri="{FF2B5EF4-FFF2-40B4-BE49-F238E27FC236}">
                <a16:creationId xmlns:a16="http://schemas.microsoft.com/office/drawing/2014/main" id="{7CD19778-6A50-B97E-FD1E-7F84875CF435}"/>
              </a:ext>
            </a:extLst>
          </p:cNvPr>
          <p:cNvSpPr/>
          <p:nvPr/>
        </p:nvSpPr>
        <p:spPr>
          <a:xfrm>
            <a:off x="1650587" y="2237758"/>
            <a:ext cx="617228" cy="162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602D7F12-4B01-0939-A10B-6D29AB0ADEFF}"/>
              </a:ext>
            </a:extLst>
          </p:cNvPr>
          <p:cNvSpPr/>
          <p:nvPr/>
        </p:nvSpPr>
        <p:spPr>
          <a:xfrm>
            <a:off x="1650587" y="2774412"/>
            <a:ext cx="617228" cy="162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1886DD58-797A-8F95-6350-58FE8E767385}"/>
              </a:ext>
            </a:extLst>
          </p:cNvPr>
          <p:cNvSpPr/>
          <p:nvPr/>
        </p:nvSpPr>
        <p:spPr>
          <a:xfrm>
            <a:off x="1650587" y="3305392"/>
            <a:ext cx="617228" cy="162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9" name="Flecha: a la derecha 8">
            <a:extLst>
              <a:ext uri="{FF2B5EF4-FFF2-40B4-BE49-F238E27FC236}">
                <a16:creationId xmlns:a16="http://schemas.microsoft.com/office/drawing/2014/main" id="{A0832AA4-3108-411C-B920-74092F9C6846}"/>
              </a:ext>
            </a:extLst>
          </p:cNvPr>
          <p:cNvSpPr/>
          <p:nvPr/>
        </p:nvSpPr>
        <p:spPr>
          <a:xfrm>
            <a:off x="1664054" y="3840362"/>
            <a:ext cx="617228" cy="162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F5C4CBC-76BA-FF9A-B01F-C1BAD6AB5ACF}"/>
              </a:ext>
            </a:extLst>
          </p:cNvPr>
          <p:cNvSpPr/>
          <p:nvPr/>
        </p:nvSpPr>
        <p:spPr>
          <a:xfrm>
            <a:off x="1664054" y="4376640"/>
            <a:ext cx="617228" cy="162151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1" name="Flecha: a la derecha 10">
            <a:extLst>
              <a:ext uri="{FF2B5EF4-FFF2-40B4-BE49-F238E27FC236}">
                <a16:creationId xmlns:a16="http://schemas.microsoft.com/office/drawing/2014/main" id="{02547BD3-293F-78D1-46FF-819DC1466A38}"/>
              </a:ext>
            </a:extLst>
          </p:cNvPr>
          <p:cNvSpPr/>
          <p:nvPr/>
        </p:nvSpPr>
        <p:spPr>
          <a:xfrm>
            <a:off x="1664054" y="4906312"/>
            <a:ext cx="625307" cy="152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2" name="Flecha: a la derecha 11">
            <a:extLst>
              <a:ext uri="{FF2B5EF4-FFF2-40B4-BE49-F238E27FC236}">
                <a16:creationId xmlns:a16="http://schemas.microsoft.com/office/drawing/2014/main" id="{EF2F388E-47DF-CE15-B3D5-C3981B9BE086}"/>
              </a:ext>
            </a:extLst>
          </p:cNvPr>
          <p:cNvSpPr/>
          <p:nvPr/>
        </p:nvSpPr>
        <p:spPr>
          <a:xfrm>
            <a:off x="1664054" y="5447833"/>
            <a:ext cx="625307" cy="152415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6A13056-FF98-7ABD-E9D5-87D05A210AE0}"/>
              </a:ext>
            </a:extLst>
          </p:cNvPr>
          <p:cNvSpPr txBox="1"/>
          <p:nvPr/>
        </p:nvSpPr>
        <p:spPr>
          <a:xfrm>
            <a:off x="2419926" y="2134167"/>
            <a:ext cx="478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Automatizar el proceso de homologación</a:t>
            </a: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8226E40B-9370-E5B5-2219-5FA921FE8035}"/>
              </a:ext>
            </a:extLst>
          </p:cNvPr>
          <p:cNvSpPr txBox="1"/>
          <p:nvPr/>
        </p:nvSpPr>
        <p:spPr>
          <a:xfrm>
            <a:off x="2419925" y="2670821"/>
            <a:ext cx="478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Reducir tiempos de gestión</a:t>
            </a:r>
            <a:endParaRPr lang="es-MX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F8AA4A6-2C32-D570-7CBA-1441FA30B24E}"/>
              </a:ext>
            </a:extLst>
          </p:cNvPr>
          <p:cNvSpPr txBox="1"/>
          <p:nvPr/>
        </p:nvSpPr>
        <p:spPr>
          <a:xfrm>
            <a:off x="2419924" y="3201801"/>
            <a:ext cx="478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Facilitar la generación de cotizaciones </a:t>
            </a:r>
            <a:endParaRPr lang="es-MX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2F2C954-6CF2-5C8D-48D5-69E02B60EC53}"/>
              </a:ext>
            </a:extLst>
          </p:cNvPr>
          <p:cNvSpPr txBox="1"/>
          <p:nvPr/>
        </p:nvSpPr>
        <p:spPr>
          <a:xfrm>
            <a:off x="2419923" y="3736771"/>
            <a:ext cx="478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Mejorar la precisión de búsqueda</a:t>
            </a:r>
            <a:endParaRPr lang="es-MX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79E4367A-98FA-8A57-B2AE-F25C54C38F0A}"/>
              </a:ext>
            </a:extLst>
          </p:cNvPr>
          <p:cNvSpPr txBox="1"/>
          <p:nvPr/>
        </p:nvSpPr>
        <p:spPr>
          <a:xfrm>
            <a:off x="2419923" y="4267751"/>
            <a:ext cx="478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Proveer herramientas de análisis</a:t>
            </a:r>
            <a:endParaRPr lang="es-MX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34946211-8514-C97A-9451-77FE212ECB5F}"/>
              </a:ext>
            </a:extLst>
          </p:cNvPr>
          <p:cNvSpPr txBox="1"/>
          <p:nvPr/>
        </p:nvSpPr>
        <p:spPr>
          <a:xfrm>
            <a:off x="2419922" y="4798731"/>
            <a:ext cx="478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Garantizar la seguridad </a:t>
            </a:r>
            <a:endParaRPr lang="es-MX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3313197-2BD4-6EF5-9E1D-F04C57F19A4C}"/>
              </a:ext>
            </a:extLst>
          </p:cNvPr>
          <p:cNvSpPr txBox="1"/>
          <p:nvPr/>
        </p:nvSpPr>
        <p:spPr>
          <a:xfrm>
            <a:off x="2419921" y="5339375"/>
            <a:ext cx="4784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Diseñar un sistema escalable</a:t>
            </a:r>
            <a:endParaRPr lang="es-MX" dirty="0"/>
          </a:p>
        </p:txBody>
      </p:sp>
      <p:pic>
        <p:nvPicPr>
          <p:cNvPr id="5122" name="Picture 2" descr="Objetivo - Iconos gratis de negocio">
            <a:extLst>
              <a:ext uri="{FF2B5EF4-FFF2-40B4-BE49-F238E27FC236}">
                <a16:creationId xmlns:a16="http://schemas.microsoft.com/office/drawing/2014/main" id="{9E492F1E-232C-BC6A-2DE1-BA8F84A4D8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4358" y="1969692"/>
            <a:ext cx="3419284" cy="34192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7521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4" dur="20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6F1D6E2-9826-D89D-9043-BCC2440FA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ángulo 24">
            <a:extLst>
              <a:ext uri="{FF2B5EF4-FFF2-40B4-BE49-F238E27FC236}">
                <a16:creationId xmlns:a16="http://schemas.microsoft.com/office/drawing/2014/main" id="{66E98003-7769-FDDF-787A-667723F95367}"/>
              </a:ext>
            </a:extLst>
          </p:cNvPr>
          <p:cNvSpPr/>
          <p:nvPr/>
        </p:nvSpPr>
        <p:spPr>
          <a:xfrm>
            <a:off x="0" y="1313645"/>
            <a:ext cx="12192000" cy="65593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Rectángulo 34">
            <a:extLst>
              <a:ext uri="{FF2B5EF4-FFF2-40B4-BE49-F238E27FC236}">
                <a16:creationId xmlns:a16="http://schemas.microsoft.com/office/drawing/2014/main" id="{B32ACD47-704B-188D-4FE9-07B0CF8D7627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D71FAD2-FD69-701F-E413-052DE2686F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Alcance del Proyecto 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4C8D31C6-C71B-B588-63A8-5D798CCF4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36C5B136-9F0F-A162-4182-49D5F77014A5}"/>
              </a:ext>
            </a:extLst>
          </p:cNvPr>
          <p:cNvSpPr txBox="1"/>
          <p:nvPr/>
        </p:nvSpPr>
        <p:spPr>
          <a:xfrm>
            <a:off x="970955" y="2162302"/>
            <a:ext cx="2828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Módulo de Homologación </a:t>
            </a:r>
            <a:endParaRPr lang="es-MX" dirty="0"/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0BB7191B-5EFF-426E-1D99-11CA87C825A2}"/>
              </a:ext>
            </a:extLst>
          </p:cNvPr>
          <p:cNvSpPr txBox="1"/>
          <p:nvPr/>
        </p:nvSpPr>
        <p:spPr>
          <a:xfrm>
            <a:off x="970953" y="2698956"/>
            <a:ext cx="25964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Módulo de cotización</a:t>
            </a:r>
            <a:endParaRPr lang="es-MX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0BA02B6-4844-C1FC-1319-142CE9F6CD49}"/>
              </a:ext>
            </a:extLst>
          </p:cNvPr>
          <p:cNvSpPr txBox="1"/>
          <p:nvPr/>
        </p:nvSpPr>
        <p:spPr>
          <a:xfrm>
            <a:off x="970953" y="3229936"/>
            <a:ext cx="2596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Almacenamiento</a:t>
            </a:r>
            <a:endParaRPr lang="es-MX" dirty="0"/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B7BA9316-662F-BB7C-2644-B3D91AB834E2}"/>
              </a:ext>
            </a:extLst>
          </p:cNvPr>
          <p:cNvSpPr txBox="1"/>
          <p:nvPr/>
        </p:nvSpPr>
        <p:spPr>
          <a:xfrm>
            <a:off x="970952" y="3764906"/>
            <a:ext cx="24033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Manual de usuario</a:t>
            </a:r>
            <a:endParaRPr lang="es-MX" dirty="0"/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64197AF2-CD9E-C4A0-4AB0-E134AD6128D8}"/>
              </a:ext>
            </a:extLst>
          </p:cNvPr>
          <p:cNvSpPr txBox="1"/>
          <p:nvPr/>
        </p:nvSpPr>
        <p:spPr>
          <a:xfrm>
            <a:off x="970949" y="4297570"/>
            <a:ext cx="3008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Capacitación al personal</a:t>
            </a:r>
            <a:endParaRPr lang="es-MX" dirty="0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655567D-8038-EE09-0F34-136C8EC20E22}"/>
              </a:ext>
            </a:extLst>
          </p:cNvPr>
          <p:cNvSpPr txBox="1"/>
          <p:nvPr/>
        </p:nvSpPr>
        <p:spPr>
          <a:xfrm>
            <a:off x="970950" y="4826866"/>
            <a:ext cx="2725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Garantizar la seguridad </a:t>
            </a:r>
            <a:endParaRPr lang="es-MX" dirty="0"/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A9114426-25CC-720F-08F0-D74820DF41BA}"/>
              </a:ext>
            </a:extLst>
          </p:cNvPr>
          <p:cNvSpPr txBox="1"/>
          <p:nvPr/>
        </p:nvSpPr>
        <p:spPr>
          <a:xfrm>
            <a:off x="970950" y="5367510"/>
            <a:ext cx="3176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Diseñar un sistema escalable</a:t>
            </a:r>
            <a:endParaRPr lang="es-MX" dirty="0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8E7EE23A-97CF-E886-A41E-453CCE4300DD}"/>
              </a:ext>
            </a:extLst>
          </p:cNvPr>
          <p:cNvSpPr txBox="1"/>
          <p:nvPr/>
        </p:nvSpPr>
        <p:spPr>
          <a:xfrm>
            <a:off x="1421326" y="1425028"/>
            <a:ext cx="15826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bg1"/>
                </a:solidFill>
              </a:rPr>
              <a:t>Entregables</a:t>
            </a:r>
            <a:endParaRPr lang="es-MX" sz="2000" b="1" dirty="0">
              <a:solidFill>
                <a:schemeClr val="bg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8A540106-C730-48E6-4EB9-B6A353C8DC20}"/>
              </a:ext>
            </a:extLst>
          </p:cNvPr>
          <p:cNvSpPr txBox="1"/>
          <p:nvPr/>
        </p:nvSpPr>
        <p:spPr>
          <a:xfrm>
            <a:off x="5169581" y="1463596"/>
            <a:ext cx="20979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bg1"/>
                </a:solidFill>
              </a:rPr>
              <a:t>No está incluido</a:t>
            </a:r>
            <a:endParaRPr lang="es-MX" sz="2000" b="1" dirty="0">
              <a:solidFill>
                <a:schemeClr val="bg1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AFC57034-6A53-790B-E31F-4FDC94AD30DE}"/>
              </a:ext>
            </a:extLst>
          </p:cNvPr>
          <p:cNvSpPr txBox="1"/>
          <p:nvPr/>
        </p:nvSpPr>
        <p:spPr>
          <a:xfrm>
            <a:off x="5126515" y="2137407"/>
            <a:ext cx="193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Integración a SAP </a:t>
            </a:r>
            <a:endParaRPr lang="es-MX" dirty="0"/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AFF591D-3821-C6E2-3263-58EDA792C60D}"/>
              </a:ext>
            </a:extLst>
          </p:cNvPr>
          <p:cNvSpPr txBox="1"/>
          <p:nvPr/>
        </p:nvSpPr>
        <p:spPr>
          <a:xfrm>
            <a:off x="9166286" y="1453015"/>
            <a:ext cx="17333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bg1"/>
                </a:solidFill>
              </a:rPr>
              <a:t>Condiciones</a:t>
            </a:r>
            <a:endParaRPr lang="es-MX" sz="2000" b="1" dirty="0">
              <a:solidFill>
                <a:schemeClr val="bg1"/>
              </a:solidFill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D9DAAD4-0063-43D5-4CB1-82B428792423}"/>
              </a:ext>
            </a:extLst>
          </p:cNvPr>
          <p:cNvSpPr txBox="1"/>
          <p:nvPr/>
        </p:nvSpPr>
        <p:spPr>
          <a:xfrm>
            <a:off x="9505817" y="2162302"/>
            <a:ext cx="105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Tiempo </a:t>
            </a:r>
            <a:endParaRPr lang="es-MX" dirty="0"/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C907BA3-59B6-44CB-8F37-E55DE991FEC0}"/>
              </a:ext>
            </a:extLst>
          </p:cNvPr>
          <p:cNvSpPr txBox="1"/>
          <p:nvPr/>
        </p:nvSpPr>
        <p:spPr>
          <a:xfrm>
            <a:off x="9505815" y="2669488"/>
            <a:ext cx="105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Calidad </a:t>
            </a:r>
            <a:endParaRPr lang="es-MX" dirty="0"/>
          </a:p>
        </p:txBody>
      </p:sp>
      <p:pic>
        <p:nvPicPr>
          <p:cNvPr id="6146" name="Picture 2" descr="Alcance - Iconos gratis de electrónica">
            <a:extLst>
              <a:ext uri="{FF2B5EF4-FFF2-40B4-BE49-F238E27FC236}">
                <a16:creationId xmlns:a16="http://schemas.microsoft.com/office/drawing/2014/main" id="{21EBD8EA-F097-EED6-456F-CA0FAD2E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5485" y="4165056"/>
            <a:ext cx="2199822" cy="2199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CuadroTexto 25">
            <a:extLst>
              <a:ext uri="{FF2B5EF4-FFF2-40B4-BE49-F238E27FC236}">
                <a16:creationId xmlns:a16="http://schemas.microsoft.com/office/drawing/2014/main" id="{975E9550-B379-4994-B9D9-33E594BBDEF3}"/>
              </a:ext>
            </a:extLst>
          </p:cNvPr>
          <p:cNvSpPr txBox="1"/>
          <p:nvPr/>
        </p:nvSpPr>
        <p:spPr>
          <a:xfrm>
            <a:off x="5249048" y="2600357"/>
            <a:ext cx="1938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Modo Offline </a:t>
            </a:r>
            <a:endParaRPr lang="es-MX" dirty="0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5CE3EB0B-00C5-84F1-935B-73C333DC6DD0}"/>
              </a:ext>
            </a:extLst>
          </p:cNvPr>
          <p:cNvSpPr txBox="1"/>
          <p:nvPr/>
        </p:nvSpPr>
        <p:spPr>
          <a:xfrm>
            <a:off x="9598179" y="3098383"/>
            <a:ext cx="1054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Costo </a:t>
            </a:r>
            <a:endParaRPr lang="es-MX" dirty="0"/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B5FD0C76-B4BC-7C20-C94B-7021A9C495AD}"/>
              </a:ext>
            </a:extLst>
          </p:cNvPr>
          <p:cNvSpPr txBox="1"/>
          <p:nvPr/>
        </p:nvSpPr>
        <p:spPr>
          <a:xfrm>
            <a:off x="5126515" y="3064146"/>
            <a:ext cx="1938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Creación de nuevos usuarios</a:t>
            </a:r>
            <a:endParaRPr lang="es-MX" dirty="0"/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464E8AA-4B25-F337-C338-77B9CF883137}"/>
              </a:ext>
            </a:extLst>
          </p:cNvPr>
          <p:cNvSpPr txBox="1"/>
          <p:nvPr/>
        </p:nvSpPr>
        <p:spPr>
          <a:xfrm>
            <a:off x="5169581" y="3736015"/>
            <a:ext cx="19389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/>
              <a:t>La integración mobile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154590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6" grpId="0"/>
      <p:bldP spid="22" grpId="0"/>
      <p:bldP spid="23" grpId="0"/>
      <p:bldP spid="26" grpId="0"/>
      <p:bldP spid="27" grpId="0"/>
      <p:bldP spid="28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7627CC4-E7B6-8A8C-20A0-393E916B59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6394314D-017C-275E-C46E-B6C772EF9547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9E1D7BA-2BD0-F944-A9E8-3C9B068B53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Metodología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850B66C8-B434-ED8A-065F-42A50E20DF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oogle Shape;274;p8">
            <a:extLst>
              <a:ext uri="{FF2B5EF4-FFF2-40B4-BE49-F238E27FC236}">
                <a16:creationId xmlns:a16="http://schemas.microsoft.com/office/drawing/2014/main" id="{DE8F8DC6-721E-4242-91E1-31A3755B38FD}"/>
              </a:ext>
            </a:extLst>
          </p:cNvPr>
          <p:cNvGrpSpPr/>
          <p:nvPr/>
        </p:nvGrpSpPr>
        <p:grpSpPr>
          <a:xfrm>
            <a:off x="7703852" y="2349617"/>
            <a:ext cx="3743430" cy="2886718"/>
            <a:chOff x="-71248" y="138497"/>
            <a:chExt cx="3743430" cy="2886718"/>
          </a:xfrm>
        </p:grpSpPr>
        <p:sp>
          <p:nvSpPr>
            <p:cNvPr id="4" name="Google Shape;275;p8">
              <a:extLst>
                <a:ext uri="{FF2B5EF4-FFF2-40B4-BE49-F238E27FC236}">
                  <a16:creationId xmlns:a16="http://schemas.microsoft.com/office/drawing/2014/main" id="{FEB92368-1507-7D59-E270-36A67F411D75}"/>
                </a:ext>
              </a:extLst>
            </p:cNvPr>
            <p:cNvSpPr/>
            <p:nvPr/>
          </p:nvSpPr>
          <p:spPr>
            <a:xfrm>
              <a:off x="284733" y="138497"/>
              <a:ext cx="2886718" cy="2886718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77577" y="6390"/>
                  </a:moveTo>
                  <a:lnTo>
                    <a:pt x="77577" y="6390"/>
                  </a:lnTo>
                  <a:cubicBezTo>
                    <a:pt x="102228" y="14472"/>
                    <a:pt x="118191" y="38324"/>
                    <a:pt x="116262" y="64194"/>
                  </a:cubicBezTo>
                  <a:cubicBezTo>
                    <a:pt x="114333" y="90065"/>
                    <a:pt x="95011" y="111286"/>
                    <a:pt x="69434" y="115624"/>
                  </a:cubicBezTo>
                  <a:cubicBezTo>
                    <a:pt x="43856" y="119962"/>
                    <a:pt x="18618" y="106298"/>
                    <a:pt x="8267" y="82510"/>
                  </a:cubicBezTo>
                  <a:cubicBezTo>
                    <a:pt x="-2084" y="58722"/>
                    <a:pt x="5122" y="30941"/>
                    <a:pt x="25730" y="15183"/>
                  </a:cubicBezTo>
                  <a:lnTo>
                    <a:pt x="23828" y="12165"/>
                  </a:lnTo>
                  <a:lnTo>
                    <a:pt x="31694" y="15083"/>
                  </a:lnTo>
                  <a:lnTo>
                    <a:pt x="31194" y="23854"/>
                  </a:lnTo>
                  <a:lnTo>
                    <a:pt x="29294" y="20838"/>
                  </a:lnTo>
                  <a:lnTo>
                    <a:pt x="29294" y="20838"/>
                  </a:lnTo>
                  <a:cubicBezTo>
                    <a:pt x="11330" y="34922"/>
                    <a:pt x="5252" y="59423"/>
                    <a:pt x="14550" y="80270"/>
                  </a:cubicBezTo>
                  <a:cubicBezTo>
                    <a:pt x="23848" y="101118"/>
                    <a:pt x="46137" y="112967"/>
                    <a:pt x="68619" y="109013"/>
                  </a:cubicBezTo>
                  <a:cubicBezTo>
                    <a:pt x="91101" y="105060"/>
                    <a:pt x="108010" y="86318"/>
                    <a:pt x="109638" y="63549"/>
                  </a:cubicBezTo>
                  <a:cubicBezTo>
                    <a:pt x="111266" y="40780"/>
                    <a:pt x="97195" y="19823"/>
                    <a:pt x="75504" y="12712"/>
                  </a:cubicBezTo>
                  <a:close/>
                </a:path>
              </a:pathLst>
            </a:custGeom>
            <a:solidFill>
              <a:srgbClr val="E3F2F2"/>
            </a:solidFill>
            <a:ln w="9525" cap="flat" cmpd="sng">
              <a:solidFill>
                <a:srgbClr val="2C498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" name="Google Shape;276;p8">
              <a:extLst>
                <a:ext uri="{FF2B5EF4-FFF2-40B4-BE49-F238E27FC236}">
                  <a16:creationId xmlns:a16="http://schemas.microsoft.com/office/drawing/2014/main" id="{8C107D8E-527E-1F52-8610-D39220F5492F}"/>
                </a:ext>
              </a:extLst>
            </p:cNvPr>
            <p:cNvSpPr/>
            <p:nvPr/>
          </p:nvSpPr>
          <p:spPr>
            <a:xfrm>
              <a:off x="1099511" y="152251"/>
              <a:ext cx="1257162" cy="628581"/>
            </a:xfrm>
            <a:prstGeom prst="roundRect">
              <a:avLst>
                <a:gd name="adj" fmla="val 16667"/>
              </a:avLst>
            </a:prstGeom>
            <a:solidFill>
              <a:srgbClr val="AFDADB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77;p8">
              <a:extLst>
                <a:ext uri="{FF2B5EF4-FFF2-40B4-BE49-F238E27FC236}">
                  <a16:creationId xmlns:a16="http://schemas.microsoft.com/office/drawing/2014/main" id="{CC9EC75C-20C6-1A2A-2393-981CDADF3D56}"/>
                </a:ext>
              </a:extLst>
            </p:cNvPr>
            <p:cNvSpPr txBox="1"/>
            <p:nvPr/>
          </p:nvSpPr>
          <p:spPr>
            <a:xfrm>
              <a:off x="1130196" y="182936"/>
              <a:ext cx="1195792" cy="567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Análisis y diseño</a:t>
              </a:r>
              <a:endParaRPr dirty="0"/>
            </a:p>
          </p:txBody>
        </p:sp>
        <p:sp>
          <p:nvSpPr>
            <p:cNvPr id="21" name="Google Shape;278;p8">
              <a:extLst>
                <a:ext uri="{FF2B5EF4-FFF2-40B4-BE49-F238E27FC236}">
                  <a16:creationId xmlns:a16="http://schemas.microsoft.com/office/drawing/2014/main" id="{227F4D4F-8B4C-9E89-EC22-A93BFF0EC91F}"/>
                </a:ext>
              </a:extLst>
            </p:cNvPr>
            <p:cNvSpPr/>
            <p:nvPr/>
          </p:nvSpPr>
          <p:spPr>
            <a:xfrm>
              <a:off x="2125521" y="1002858"/>
              <a:ext cx="1546661" cy="628581"/>
            </a:xfrm>
            <a:prstGeom prst="roundRect">
              <a:avLst>
                <a:gd name="adj" fmla="val 16667"/>
              </a:avLst>
            </a:prstGeom>
            <a:solidFill>
              <a:srgbClr val="B1E4C4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79;p8">
              <a:extLst>
                <a:ext uri="{FF2B5EF4-FFF2-40B4-BE49-F238E27FC236}">
                  <a16:creationId xmlns:a16="http://schemas.microsoft.com/office/drawing/2014/main" id="{37FC0898-7621-7384-E321-0D399698CC7F}"/>
                </a:ext>
              </a:extLst>
            </p:cNvPr>
            <p:cNvSpPr txBox="1"/>
            <p:nvPr/>
          </p:nvSpPr>
          <p:spPr>
            <a:xfrm>
              <a:off x="2156206" y="1033543"/>
              <a:ext cx="1485291" cy="567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Implementación</a:t>
              </a:r>
              <a:endParaRPr sz="11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3" name="Google Shape;280;p8">
              <a:extLst>
                <a:ext uri="{FF2B5EF4-FFF2-40B4-BE49-F238E27FC236}">
                  <a16:creationId xmlns:a16="http://schemas.microsoft.com/office/drawing/2014/main" id="{97605EF3-F6F4-5063-F8D4-86A3744BECB6}"/>
                </a:ext>
              </a:extLst>
            </p:cNvPr>
            <p:cNvSpPr/>
            <p:nvPr/>
          </p:nvSpPr>
          <p:spPr>
            <a:xfrm>
              <a:off x="1823081" y="2379169"/>
              <a:ext cx="1257162" cy="628581"/>
            </a:xfrm>
            <a:prstGeom prst="roundRect">
              <a:avLst>
                <a:gd name="adj" fmla="val 16667"/>
              </a:avLst>
            </a:prstGeom>
            <a:solidFill>
              <a:srgbClr val="C4EBB6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81;p8">
              <a:extLst>
                <a:ext uri="{FF2B5EF4-FFF2-40B4-BE49-F238E27FC236}">
                  <a16:creationId xmlns:a16="http://schemas.microsoft.com/office/drawing/2014/main" id="{6F57F012-DBC4-BEFF-CE03-C28E673BDB91}"/>
                </a:ext>
              </a:extLst>
            </p:cNvPr>
            <p:cNvSpPr txBox="1"/>
            <p:nvPr/>
          </p:nvSpPr>
          <p:spPr>
            <a:xfrm>
              <a:off x="1853766" y="2409854"/>
              <a:ext cx="1195792" cy="567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Validación</a:t>
              </a:r>
              <a:endParaRPr sz="1600" b="0" i="0" u="none" strike="noStrike" cap="none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5" name="Google Shape;282;p8">
              <a:extLst>
                <a:ext uri="{FF2B5EF4-FFF2-40B4-BE49-F238E27FC236}">
                  <a16:creationId xmlns:a16="http://schemas.microsoft.com/office/drawing/2014/main" id="{78E93D3C-6898-8BAC-387D-6130FC676F0D}"/>
                </a:ext>
              </a:extLst>
            </p:cNvPr>
            <p:cNvSpPr/>
            <p:nvPr/>
          </p:nvSpPr>
          <p:spPr>
            <a:xfrm>
              <a:off x="375941" y="2379169"/>
              <a:ext cx="1257162" cy="628581"/>
            </a:xfrm>
            <a:prstGeom prst="roundRect">
              <a:avLst>
                <a:gd name="adj" fmla="val 16667"/>
              </a:avLst>
            </a:prstGeom>
            <a:solidFill>
              <a:srgbClr val="EDF1BC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83;p8">
              <a:extLst>
                <a:ext uri="{FF2B5EF4-FFF2-40B4-BE49-F238E27FC236}">
                  <a16:creationId xmlns:a16="http://schemas.microsoft.com/office/drawing/2014/main" id="{0825B25E-6173-3B27-7B22-101BD2BC34F9}"/>
                </a:ext>
              </a:extLst>
            </p:cNvPr>
            <p:cNvSpPr txBox="1"/>
            <p:nvPr/>
          </p:nvSpPr>
          <p:spPr>
            <a:xfrm>
              <a:off x="406626" y="2409854"/>
              <a:ext cx="1195792" cy="567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 dirty="0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Integración</a:t>
              </a:r>
              <a:endParaRPr sz="1400" b="0" i="0" u="none" strike="noStrike" cap="none" dirty="0">
                <a:solidFill>
                  <a:srgbClr val="00206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7" name="Google Shape;284;p8">
              <a:extLst>
                <a:ext uri="{FF2B5EF4-FFF2-40B4-BE49-F238E27FC236}">
                  <a16:creationId xmlns:a16="http://schemas.microsoft.com/office/drawing/2014/main" id="{D177730E-4706-21C2-9A36-85DC617DCE84}"/>
                </a:ext>
              </a:extLst>
            </p:cNvPr>
            <p:cNvSpPr/>
            <p:nvPr/>
          </p:nvSpPr>
          <p:spPr>
            <a:xfrm>
              <a:off x="-71248" y="1002858"/>
              <a:ext cx="1257162" cy="628581"/>
            </a:xfrm>
            <a:prstGeom prst="roundRect">
              <a:avLst>
                <a:gd name="adj" fmla="val 16667"/>
              </a:avLst>
            </a:prstGeom>
            <a:solidFill>
              <a:srgbClr val="F7DAC2"/>
            </a:soli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5;p8">
              <a:extLst>
                <a:ext uri="{FF2B5EF4-FFF2-40B4-BE49-F238E27FC236}">
                  <a16:creationId xmlns:a16="http://schemas.microsoft.com/office/drawing/2014/main" id="{F07D1038-6F14-E6E6-6B4E-CF5C670E5EAF}"/>
                </a:ext>
              </a:extLst>
            </p:cNvPr>
            <p:cNvSpPr txBox="1"/>
            <p:nvPr/>
          </p:nvSpPr>
          <p:spPr>
            <a:xfrm>
              <a:off x="-40563" y="1033543"/>
              <a:ext cx="1195792" cy="5672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45700" tIns="45700" rIns="45700" bIns="457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Ingeniería de requisitos</a:t>
              </a:r>
              <a:endParaRPr/>
            </a:p>
          </p:txBody>
        </p:sp>
      </p:grpSp>
      <p:grpSp>
        <p:nvGrpSpPr>
          <p:cNvPr id="29" name="Google Shape;293;p8">
            <a:extLst>
              <a:ext uri="{FF2B5EF4-FFF2-40B4-BE49-F238E27FC236}">
                <a16:creationId xmlns:a16="http://schemas.microsoft.com/office/drawing/2014/main" id="{D058381D-92AC-198B-03E5-048DBFC02BDB}"/>
              </a:ext>
            </a:extLst>
          </p:cNvPr>
          <p:cNvGrpSpPr/>
          <p:nvPr/>
        </p:nvGrpSpPr>
        <p:grpSpPr>
          <a:xfrm>
            <a:off x="9189021" y="5000180"/>
            <a:ext cx="1527702" cy="1383847"/>
            <a:chOff x="385440" y="-14658"/>
            <a:chExt cx="1527702" cy="1383847"/>
          </a:xfrm>
        </p:grpSpPr>
        <p:sp>
          <p:nvSpPr>
            <p:cNvPr id="30" name="Google Shape;294;p8">
              <a:extLst>
                <a:ext uri="{FF2B5EF4-FFF2-40B4-BE49-F238E27FC236}">
                  <a16:creationId xmlns:a16="http://schemas.microsoft.com/office/drawing/2014/main" id="{A0F9E163-FD84-8FA9-E039-CEA3B9A28F2D}"/>
                </a:ext>
              </a:extLst>
            </p:cNvPr>
            <p:cNvSpPr/>
            <p:nvPr/>
          </p:nvSpPr>
          <p:spPr>
            <a:xfrm>
              <a:off x="466236" y="-14658"/>
              <a:ext cx="1383539" cy="13838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3895"/>
                    <a:pt x="27911" y="11904"/>
                    <a:pt x="53828" y="8781"/>
                  </a:cubicBezTo>
                  <a:cubicBezTo>
                    <a:pt x="79744" y="5657"/>
                    <a:pt x="103909" y="22386"/>
                    <a:pt x="110111" y="47743"/>
                  </a:cubicBezTo>
                  <a:cubicBezTo>
                    <a:pt x="116313" y="73101"/>
                    <a:pt x="102596" y="99095"/>
                    <a:pt x="78164" y="108286"/>
                  </a:cubicBezTo>
                  <a:cubicBezTo>
                    <a:pt x="53732" y="117478"/>
                    <a:pt x="26284" y="106969"/>
                    <a:pt x="14236" y="83812"/>
                  </a:cubicBezTo>
                  <a:lnTo>
                    <a:pt x="6300" y="85348"/>
                  </a:lnTo>
                  <a:lnTo>
                    <a:pt x="15821" y="68555"/>
                  </a:lnTo>
                  <a:lnTo>
                    <a:pt x="35752" y="79645"/>
                  </a:lnTo>
                  <a:lnTo>
                    <a:pt x="27939" y="81158"/>
                  </a:lnTo>
                  <a:lnTo>
                    <a:pt x="27939" y="81158"/>
                  </a:lnTo>
                  <a:cubicBezTo>
                    <a:pt x="38435" y="97068"/>
                    <a:pt x="59008" y="102874"/>
                    <a:pt x="76272" y="94799"/>
                  </a:cubicBezTo>
                  <a:cubicBezTo>
                    <a:pt x="93536" y="86725"/>
                    <a:pt x="102270" y="67211"/>
                    <a:pt x="96790" y="48955"/>
                  </a:cubicBezTo>
                  <a:cubicBezTo>
                    <a:pt x="91310" y="30698"/>
                    <a:pt x="73275" y="19221"/>
                    <a:pt x="54419" y="21991"/>
                  </a:cubicBezTo>
                  <a:cubicBezTo>
                    <a:pt x="35562" y="24760"/>
                    <a:pt x="21588" y="40939"/>
                    <a:pt x="21588" y="60000"/>
                  </a:cubicBezTo>
                  <a:close/>
                </a:path>
              </a:pathLst>
            </a:custGeom>
            <a:gradFill>
              <a:gsLst>
                <a:gs pos="0">
                  <a:srgbClr val="6CA9FB"/>
                </a:gs>
                <a:gs pos="100000">
                  <a:srgbClr val="96CB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95;p8">
              <a:extLst>
                <a:ext uri="{FF2B5EF4-FFF2-40B4-BE49-F238E27FC236}">
                  <a16:creationId xmlns:a16="http://schemas.microsoft.com/office/drawing/2014/main" id="{B82B8690-E3AB-52F4-80A3-2268B70C59F9}"/>
                </a:ext>
              </a:extLst>
            </p:cNvPr>
            <p:cNvSpPr/>
            <p:nvPr/>
          </p:nvSpPr>
          <p:spPr>
            <a:xfrm>
              <a:off x="385440" y="563395"/>
              <a:ext cx="1443136" cy="38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96;p8">
              <a:extLst>
                <a:ext uri="{FF2B5EF4-FFF2-40B4-BE49-F238E27FC236}">
                  <a16:creationId xmlns:a16="http://schemas.microsoft.com/office/drawing/2014/main" id="{C3618591-A1D0-284C-91D1-FE76B1F7AEB6}"/>
                </a:ext>
              </a:extLst>
            </p:cNvPr>
            <p:cNvSpPr txBox="1"/>
            <p:nvPr/>
          </p:nvSpPr>
          <p:spPr>
            <a:xfrm>
              <a:off x="470006" y="515245"/>
              <a:ext cx="1443136" cy="38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7600" tIns="7600" rIns="7600" bIns="7600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 dirty="0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Evaluación </a:t>
              </a:r>
              <a:endParaRPr dirty="0"/>
            </a:p>
            <a:p>
              <a:pPr marL="0" marR="0" lvl="0" indent="0" algn="ctr" rtl="0">
                <a:lnSpc>
                  <a:spcPct val="90000"/>
                </a:lnSpc>
                <a:spcBef>
                  <a:spcPts val="42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1" i="0" u="none" strike="noStrike" cap="none" dirty="0">
                  <a:solidFill>
                    <a:srgbClr val="00206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y cierre</a:t>
              </a:r>
              <a:endParaRPr dirty="0"/>
            </a:p>
          </p:txBody>
        </p:sp>
      </p:grpSp>
      <p:pic>
        <p:nvPicPr>
          <p:cNvPr id="42" name="Imagen 41">
            <a:extLst>
              <a:ext uri="{FF2B5EF4-FFF2-40B4-BE49-F238E27FC236}">
                <a16:creationId xmlns:a16="http://schemas.microsoft.com/office/drawing/2014/main" id="{09D4A040-3C8C-023B-7B46-9625FC120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68527" y="1417146"/>
            <a:ext cx="1639966" cy="2011854"/>
          </a:xfrm>
          <a:prstGeom prst="rect">
            <a:avLst/>
          </a:prstGeom>
        </p:spPr>
      </p:pic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12B8E857-1BAA-5BC4-9AD9-281B504780EA}"/>
              </a:ext>
            </a:extLst>
          </p:cNvPr>
          <p:cNvSpPr/>
          <p:nvPr/>
        </p:nvSpPr>
        <p:spPr>
          <a:xfrm>
            <a:off x="1439239" y="2351722"/>
            <a:ext cx="617228" cy="157779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97CCB5B8-6E64-8894-6463-9F61DED18C93}"/>
              </a:ext>
            </a:extLst>
          </p:cNvPr>
          <p:cNvSpPr txBox="1"/>
          <p:nvPr/>
        </p:nvSpPr>
        <p:spPr>
          <a:xfrm>
            <a:off x="2110334" y="2248131"/>
            <a:ext cx="44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Entrega continua de valor</a:t>
            </a:r>
            <a:endParaRPr lang="es-MX" dirty="0"/>
          </a:p>
        </p:txBody>
      </p:sp>
      <p:sp>
        <p:nvSpPr>
          <p:cNvPr id="45" name="Flecha: a la derecha 44">
            <a:extLst>
              <a:ext uri="{FF2B5EF4-FFF2-40B4-BE49-F238E27FC236}">
                <a16:creationId xmlns:a16="http://schemas.microsoft.com/office/drawing/2014/main" id="{37F1C1DA-167D-30E4-B91C-15B584644692}"/>
              </a:ext>
            </a:extLst>
          </p:cNvPr>
          <p:cNvSpPr/>
          <p:nvPr/>
        </p:nvSpPr>
        <p:spPr>
          <a:xfrm>
            <a:off x="1439239" y="2742715"/>
            <a:ext cx="617228" cy="1621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B81BBA9-DB0D-0635-059C-49F2E5697695}"/>
              </a:ext>
            </a:extLst>
          </p:cNvPr>
          <p:cNvSpPr txBox="1"/>
          <p:nvPr/>
        </p:nvSpPr>
        <p:spPr>
          <a:xfrm>
            <a:off x="2110334" y="2629196"/>
            <a:ext cx="44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Adaptabilidad</a:t>
            </a:r>
            <a:endParaRPr lang="es-MX" dirty="0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04896405-199F-5CE9-87C2-0784976E2C97}"/>
              </a:ext>
            </a:extLst>
          </p:cNvPr>
          <p:cNvSpPr/>
          <p:nvPr/>
        </p:nvSpPr>
        <p:spPr>
          <a:xfrm>
            <a:off x="1435437" y="3138080"/>
            <a:ext cx="617228" cy="1621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C5275005-6348-AECD-3F15-7894016AE189}"/>
              </a:ext>
            </a:extLst>
          </p:cNvPr>
          <p:cNvSpPr txBox="1"/>
          <p:nvPr/>
        </p:nvSpPr>
        <p:spPr>
          <a:xfrm>
            <a:off x="2110334" y="3034489"/>
            <a:ext cx="44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Gestión de riesgos</a:t>
            </a:r>
            <a:endParaRPr lang="es-MX" dirty="0"/>
          </a:p>
        </p:txBody>
      </p:sp>
      <p:sp>
        <p:nvSpPr>
          <p:cNvPr id="50" name="Flecha: a la derecha 49">
            <a:extLst>
              <a:ext uri="{FF2B5EF4-FFF2-40B4-BE49-F238E27FC236}">
                <a16:creationId xmlns:a16="http://schemas.microsoft.com/office/drawing/2014/main" id="{3729158B-E821-E8DA-8CA9-ED228C137C53}"/>
              </a:ext>
            </a:extLst>
          </p:cNvPr>
          <p:cNvSpPr/>
          <p:nvPr/>
        </p:nvSpPr>
        <p:spPr>
          <a:xfrm>
            <a:off x="1433980" y="3533445"/>
            <a:ext cx="617228" cy="1621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3118098-96F4-7369-ED01-2FD3DA04446B}"/>
              </a:ext>
            </a:extLst>
          </p:cNvPr>
          <p:cNvSpPr txBox="1"/>
          <p:nvPr/>
        </p:nvSpPr>
        <p:spPr>
          <a:xfrm>
            <a:off x="2102601" y="3429854"/>
            <a:ext cx="44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Retroalimentación</a:t>
            </a:r>
            <a:endParaRPr lang="es-MX" dirty="0"/>
          </a:p>
        </p:txBody>
      </p:sp>
      <p:sp>
        <p:nvSpPr>
          <p:cNvPr id="52" name="Flecha: a la derecha 51">
            <a:extLst>
              <a:ext uri="{FF2B5EF4-FFF2-40B4-BE49-F238E27FC236}">
                <a16:creationId xmlns:a16="http://schemas.microsoft.com/office/drawing/2014/main" id="{DC095629-BC01-4F2C-91BD-A127554B5CCB}"/>
              </a:ext>
            </a:extLst>
          </p:cNvPr>
          <p:cNvSpPr/>
          <p:nvPr/>
        </p:nvSpPr>
        <p:spPr>
          <a:xfrm>
            <a:off x="1433980" y="3928810"/>
            <a:ext cx="617228" cy="1621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C7B173E4-B2C2-A813-8C81-10BEDB27A75E}"/>
              </a:ext>
            </a:extLst>
          </p:cNvPr>
          <p:cNvSpPr txBox="1"/>
          <p:nvPr/>
        </p:nvSpPr>
        <p:spPr>
          <a:xfrm>
            <a:off x="2110334" y="3838181"/>
            <a:ext cx="44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Mejor calidad del producto</a:t>
            </a:r>
            <a:endParaRPr lang="es-MX" dirty="0"/>
          </a:p>
        </p:txBody>
      </p:sp>
      <p:sp>
        <p:nvSpPr>
          <p:cNvPr id="54" name="Flecha: a la derecha 53">
            <a:extLst>
              <a:ext uri="{FF2B5EF4-FFF2-40B4-BE49-F238E27FC236}">
                <a16:creationId xmlns:a16="http://schemas.microsoft.com/office/drawing/2014/main" id="{C6027EEB-1EBF-3C4A-C335-B68D9E39CAAE}"/>
              </a:ext>
            </a:extLst>
          </p:cNvPr>
          <p:cNvSpPr/>
          <p:nvPr/>
        </p:nvSpPr>
        <p:spPr>
          <a:xfrm>
            <a:off x="1418187" y="4324175"/>
            <a:ext cx="617228" cy="1621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B3996C80-EA83-212C-1884-E4C095D6CC12}"/>
              </a:ext>
            </a:extLst>
          </p:cNvPr>
          <p:cNvSpPr txBox="1"/>
          <p:nvPr/>
        </p:nvSpPr>
        <p:spPr>
          <a:xfrm>
            <a:off x="2110334" y="4230512"/>
            <a:ext cx="44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Reducción de incertidumbre</a:t>
            </a:r>
            <a:endParaRPr lang="es-MX" dirty="0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A8FB6D62-50F5-14A2-FEC1-EC6B1746D824}"/>
              </a:ext>
            </a:extLst>
          </p:cNvPr>
          <p:cNvSpPr/>
          <p:nvPr/>
        </p:nvSpPr>
        <p:spPr>
          <a:xfrm>
            <a:off x="1418187" y="4719540"/>
            <a:ext cx="617228" cy="1621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FB122F2-3A1E-284D-EF4A-2D4DAFC45C85}"/>
              </a:ext>
            </a:extLst>
          </p:cNvPr>
          <p:cNvSpPr txBox="1"/>
          <p:nvPr/>
        </p:nvSpPr>
        <p:spPr>
          <a:xfrm>
            <a:off x="2110333" y="4641873"/>
            <a:ext cx="44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Priorización efectiva</a:t>
            </a:r>
            <a:endParaRPr lang="es-MX" dirty="0"/>
          </a:p>
        </p:txBody>
      </p:sp>
      <p:sp>
        <p:nvSpPr>
          <p:cNvPr id="58" name="Flecha: a la derecha 57">
            <a:extLst>
              <a:ext uri="{FF2B5EF4-FFF2-40B4-BE49-F238E27FC236}">
                <a16:creationId xmlns:a16="http://schemas.microsoft.com/office/drawing/2014/main" id="{955DB1A6-9CCC-F4E3-81FB-D0205480F334}"/>
              </a:ext>
            </a:extLst>
          </p:cNvPr>
          <p:cNvSpPr/>
          <p:nvPr/>
        </p:nvSpPr>
        <p:spPr>
          <a:xfrm>
            <a:off x="1428559" y="5111482"/>
            <a:ext cx="617228" cy="162151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28D67A67-BCE4-92BB-A493-DC055719775D}"/>
              </a:ext>
            </a:extLst>
          </p:cNvPr>
          <p:cNvSpPr txBox="1"/>
          <p:nvPr/>
        </p:nvSpPr>
        <p:spPr>
          <a:xfrm>
            <a:off x="2110332" y="5034204"/>
            <a:ext cx="4403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Colaboración mejorada</a:t>
            </a:r>
            <a:endParaRPr lang="es-MX" dirty="0"/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18F12152-2D0C-5F8B-E17B-447EE6E0A935}"/>
              </a:ext>
            </a:extLst>
          </p:cNvPr>
          <p:cNvSpPr txBox="1"/>
          <p:nvPr/>
        </p:nvSpPr>
        <p:spPr>
          <a:xfrm>
            <a:off x="1143753" y="1249320"/>
            <a:ext cx="57225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4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Metodología Iterativa Incremental</a:t>
            </a:r>
            <a:endParaRPr lang="es-MX" sz="24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998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/>
      <p:bldP spid="45" grpId="0" animBg="1"/>
      <p:bldP spid="47" grpId="0"/>
      <p:bldP spid="48" grpId="0" animBg="1"/>
      <p:bldP spid="49" grpId="0"/>
      <p:bldP spid="50" grpId="0" animBg="1"/>
      <p:bldP spid="51" grpId="0"/>
      <p:bldP spid="52" grpId="0" animBg="1"/>
      <p:bldP spid="53" grpId="0"/>
      <p:bldP spid="54" grpId="0" animBg="1"/>
      <p:bldP spid="55" grpId="0"/>
      <p:bldP spid="56" grpId="0" animBg="1"/>
      <p:bldP spid="57" grpId="0"/>
      <p:bldP spid="58" grpId="0" animBg="1"/>
      <p:bldP spid="59" grpId="0"/>
      <p:bldP spid="6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45820BD-DAFD-8898-64B5-25B3EF3409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70AFC316-B850-AC6C-3CC1-293EAC719D42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3456550-C00F-3307-4965-79DD2ECE9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Cronograma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4F7BB80B-BC29-0690-0F0A-E65C60F4A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FA1F5120-11EE-509D-2374-8B2DF3949036}"/>
              </a:ext>
            </a:extLst>
          </p:cNvPr>
          <p:cNvSpPr/>
          <p:nvPr/>
        </p:nvSpPr>
        <p:spPr>
          <a:xfrm>
            <a:off x="1005590" y="1777998"/>
            <a:ext cx="3487919" cy="1320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66F0BEE-087C-B43A-FC4E-40502E4504AE}"/>
              </a:ext>
            </a:extLst>
          </p:cNvPr>
          <p:cNvSpPr txBox="1"/>
          <p:nvPr/>
        </p:nvSpPr>
        <p:spPr>
          <a:xfrm>
            <a:off x="1130300" y="1408666"/>
            <a:ext cx="3238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Iteración 1 (01 al 31 de agosto)</a:t>
            </a:r>
            <a:endParaRPr lang="es-MX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B7CD241-B726-1D64-32D4-CA29A02B5397}"/>
              </a:ext>
            </a:extLst>
          </p:cNvPr>
          <p:cNvSpPr txBox="1"/>
          <p:nvPr/>
        </p:nvSpPr>
        <p:spPr>
          <a:xfrm>
            <a:off x="7512574" y="1410358"/>
            <a:ext cx="373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Iteración 2 (01 al 30 de septiembre)</a:t>
            </a:r>
            <a:endParaRPr lang="es-MX" dirty="0"/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DF63AABF-41A7-EFAF-8361-D8BDAE117C81}"/>
              </a:ext>
            </a:extLst>
          </p:cNvPr>
          <p:cNvSpPr txBox="1"/>
          <p:nvPr/>
        </p:nvSpPr>
        <p:spPr>
          <a:xfrm>
            <a:off x="1066798" y="3758192"/>
            <a:ext cx="3365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Iteración 3 (01 al 31 de octubre)</a:t>
            </a:r>
            <a:endParaRPr lang="es-MX" dirty="0"/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82E272A8-7569-5A63-9172-05C08733DCF3}"/>
              </a:ext>
            </a:extLst>
          </p:cNvPr>
          <p:cNvSpPr txBox="1"/>
          <p:nvPr/>
        </p:nvSpPr>
        <p:spPr>
          <a:xfrm>
            <a:off x="7512574" y="3740342"/>
            <a:ext cx="373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Entrega final (01 al 06 de diciembre)</a:t>
            </a:r>
            <a:endParaRPr lang="es-MX" dirty="0"/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B3C8534C-D50E-B393-7DFF-D06CE8ED8D70}"/>
              </a:ext>
            </a:extLst>
          </p:cNvPr>
          <p:cNvSpPr txBox="1"/>
          <p:nvPr/>
        </p:nvSpPr>
        <p:spPr>
          <a:xfrm>
            <a:off x="1264550" y="1969165"/>
            <a:ext cx="29591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bg1"/>
                </a:solidFill>
              </a:rPr>
              <a:t>Análisis de requisitos iniciales</a:t>
            </a:r>
          </a:p>
          <a:p>
            <a:r>
              <a:rPr lang="es-CL" sz="1600" dirty="0">
                <a:solidFill>
                  <a:schemeClr val="bg1"/>
                </a:solidFill>
              </a:rPr>
              <a:t>Desarrollo del prototipo</a:t>
            </a:r>
          </a:p>
          <a:p>
            <a:r>
              <a:rPr lang="es-CL" sz="1600" dirty="0">
                <a:solidFill>
                  <a:schemeClr val="bg1"/>
                </a:solidFill>
              </a:rPr>
              <a:t>Pruebas iniciales del módulo</a:t>
            </a:r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301B1FB-BB0D-536C-8B6E-4E8ED2B17807}"/>
              </a:ext>
            </a:extLst>
          </p:cNvPr>
          <p:cNvSpPr/>
          <p:nvPr/>
        </p:nvSpPr>
        <p:spPr>
          <a:xfrm>
            <a:off x="1005589" y="4129216"/>
            <a:ext cx="3487919" cy="1320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6E61D627-2BAD-082F-08B0-C7E210980B2F}"/>
              </a:ext>
            </a:extLst>
          </p:cNvPr>
          <p:cNvSpPr/>
          <p:nvPr/>
        </p:nvSpPr>
        <p:spPr>
          <a:xfrm>
            <a:off x="7441403" y="1794197"/>
            <a:ext cx="3862047" cy="1320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E49228B-5F36-6B28-57BE-419E082906C2}"/>
              </a:ext>
            </a:extLst>
          </p:cNvPr>
          <p:cNvSpPr/>
          <p:nvPr/>
        </p:nvSpPr>
        <p:spPr>
          <a:xfrm>
            <a:off x="7617994" y="4129216"/>
            <a:ext cx="3487919" cy="13208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CuadroTexto 33">
            <a:extLst>
              <a:ext uri="{FF2B5EF4-FFF2-40B4-BE49-F238E27FC236}">
                <a16:creationId xmlns:a16="http://schemas.microsoft.com/office/drawing/2014/main" id="{1742CCFA-FAC7-F46E-BAF1-C1737BD17364}"/>
              </a:ext>
            </a:extLst>
          </p:cNvPr>
          <p:cNvSpPr txBox="1"/>
          <p:nvPr/>
        </p:nvSpPr>
        <p:spPr>
          <a:xfrm>
            <a:off x="7667365" y="1970856"/>
            <a:ext cx="36449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bg1"/>
                </a:solidFill>
              </a:rPr>
              <a:t>Ajustes en base a la retroalimentación</a:t>
            </a:r>
          </a:p>
          <a:p>
            <a:r>
              <a:rPr lang="es-CL" sz="1600" dirty="0">
                <a:solidFill>
                  <a:schemeClr val="bg1"/>
                </a:solidFill>
              </a:rPr>
              <a:t>Desarrollo del módulo cotización</a:t>
            </a:r>
          </a:p>
          <a:p>
            <a:r>
              <a:rPr lang="es-CL" sz="1600" dirty="0">
                <a:solidFill>
                  <a:schemeClr val="bg1"/>
                </a:solidFill>
              </a:rPr>
              <a:t>Pruebas de integración</a:t>
            </a:r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C872BF44-EB3F-DFDC-969B-5C8A71AAE457}"/>
              </a:ext>
            </a:extLst>
          </p:cNvPr>
          <p:cNvSpPr txBox="1"/>
          <p:nvPr/>
        </p:nvSpPr>
        <p:spPr>
          <a:xfrm>
            <a:off x="1005589" y="4494528"/>
            <a:ext cx="36449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bg1"/>
                </a:solidFill>
              </a:rPr>
              <a:t>Finalización del módulo de informes</a:t>
            </a:r>
          </a:p>
          <a:p>
            <a:r>
              <a:rPr lang="es-CL" sz="1600" dirty="0">
                <a:solidFill>
                  <a:schemeClr val="bg1"/>
                </a:solidFill>
              </a:rPr>
              <a:t>Pruebas integrales de todo el sistema</a:t>
            </a:r>
            <a:endParaRPr lang="es-MX" sz="1600" dirty="0">
              <a:solidFill>
                <a:schemeClr val="bg1"/>
              </a:solidFill>
            </a:endParaRP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C5F516FD-FD3F-BDC8-7B39-90860D5543BB}"/>
              </a:ext>
            </a:extLst>
          </p:cNvPr>
          <p:cNvSpPr txBox="1"/>
          <p:nvPr/>
        </p:nvSpPr>
        <p:spPr>
          <a:xfrm>
            <a:off x="8625970" y="4438274"/>
            <a:ext cx="17276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bg1"/>
                </a:solidFill>
              </a:rPr>
              <a:t>Ajustes finales</a:t>
            </a:r>
          </a:p>
          <a:p>
            <a:r>
              <a:rPr lang="es-CL" sz="1600" dirty="0">
                <a:solidFill>
                  <a:schemeClr val="bg1"/>
                </a:solidFill>
              </a:rPr>
              <a:t>Capacitación</a:t>
            </a:r>
            <a:endParaRPr lang="es-MX" sz="1600" dirty="0">
              <a:solidFill>
                <a:schemeClr val="bg1"/>
              </a:solidFill>
            </a:endParaRPr>
          </a:p>
        </p:txBody>
      </p:sp>
      <p:pic>
        <p:nvPicPr>
          <p:cNvPr id="7174" name="Picture 6" descr="Iconos gratuitos de Programar diseñados por Flat Icons">
            <a:extLst>
              <a:ext uri="{FF2B5EF4-FFF2-40B4-BE49-F238E27FC236}">
                <a16:creationId xmlns:a16="http://schemas.microsoft.com/office/drawing/2014/main" id="{505E040A-8EC3-8F04-C840-23510C3C12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2863" y="2769014"/>
            <a:ext cx="1562100" cy="1562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8" name="Google Shape;293;p8">
            <a:extLst>
              <a:ext uri="{FF2B5EF4-FFF2-40B4-BE49-F238E27FC236}">
                <a16:creationId xmlns:a16="http://schemas.microsoft.com/office/drawing/2014/main" id="{0F28983B-0C51-8E71-9786-369CE84FE61E}"/>
              </a:ext>
            </a:extLst>
          </p:cNvPr>
          <p:cNvGrpSpPr/>
          <p:nvPr/>
        </p:nvGrpSpPr>
        <p:grpSpPr>
          <a:xfrm rot="13554065">
            <a:off x="370129" y="1394892"/>
            <a:ext cx="972783" cy="1031609"/>
            <a:chOff x="385440" y="-14658"/>
            <a:chExt cx="1464335" cy="1383847"/>
          </a:xfrm>
        </p:grpSpPr>
        <p:sp>
          <p:nvSpPr>
            <p:cNvPr id="39" name="Google Shape;294;p8">
              <a:extLst>
                <a:ext uri="{FF2B5EF4-FFF2-40B4-BE49-F238E27FC236}">
                  <a16:creationId xmlns:a16="http://schemas.microsoft.com/office/drawing/2014/main" id="{6D77507D-0727-81FD-54D6-6CB02FBFC3B0}"/>
                </a:ext>
              </a:extLst>
            </p:cNvPr>
            <p:cNvSpPr/>
            <p:nvPr/>
          </p:nvSpPr>
          <p:spPr>
            <a:xfrm>
              <a:off x="466236" y="-14658"/>
              <a:ext cx="1383539" cy="13838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3895"/>
                    <a:pt x="27911" y="11904"/>
                    <a:pt x="53828" y="8781"/>
                  </a:cubicBezTo>
                  <a:cubicBezTo>
                    <a:pt x="79744" y="5657"/>
                    <a:pt x="103909" y="22386"/>
                    <a:pt x="110111" y="47743"/>
                  </a:cubicBezTo>
                  <a:cubicBezTo>
                    <a:pt x="116313" y="73101"/>
                    <a:pt x="102596" y="99095"/>
                    <a:pt x="78164" y="108286"/>
                  </a:cubicBezTo>
                  <a:cubicBezTo>
                    <a:pt x="53732" y="117478"/>
                    <a:pt x="26284" y="106969"/>
                    <a:pt x="14236" y="83812"/>
                  </a:cubicBezTo>
                  <a:lnTo>
                    <a:pt x="6300" y="85348"/>
                  </a:lnTo>
                  <a:lnTo>
                    <a:pt x="15821" y="68555"/>
                  </a:lnTo>
                  <a:lnTo>
                    <a:pt x="35752" y="79645"/>
                  </a:lnTo>
                  <a:lnTo>
                    <a:pt x="27939" y="81158"/>
                  </a:lnTo>
                  <a:lnTo>
                    <a:pt x="27939" y="81158"/>
                  </a:lnTo>
                  <a:cubicBezTo>
                    <a:pt x="38435" y="97068"/>
                    <a:pt x="59008" y="102874"/>
                    <a:pt x="76272" y="94799"/>
                  </a:cubicBezTo>
                  <a:cubicBezTo>
                    <a:pt x="93536" y="86725"/>
                    <a:pt x="102270" y="67211"/>
                    <a:pt x="96790" y="48955"/>
                  </a:cubicBezTo>
                  <a:cubicBezTo>
                    <a:pt x="91310" y="30698"/>
                    <a:pt x="73275" y="19221"/>
                    <a:pt x="54419" y="21991"/>
                  </a:cubicBezTo>
                  <a:cubicBezTo>
                    <a:pt x="35562" y="24760"/>
                    <a:pt x="21588" y="40939"/>
                    <a:pt x="21588" y="60000"/>
                  </a:cubicBezTo>
                  <a:close/>
                </a:path>
              </a:pathLst>
            </a:custGeom>
            <a:gradFill>
              <a:gsLst>
                <a:gs pos="0">
                  <a:srgbClr val="6CA9FB"/>
                </a:gs>
                <a:gs pos="100000">
                  <a:srgbClr val="96CB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295;p8">
              <a:extLst>
                <a:ext uri="{FF2B5EF4-FFF2-40B4-BE49-F238E27FC236}">
                  <a16:creationId xmlns:a16="http://schemas.microsoft.com/office/drawing/2014/main" id="{6C4A1788-3C1A-4703-BE21-CE0B4476AB15}"/>
                </a:ext>
              </a:extLst>
            </p:cNvPr>
            <p:cNvSpPr/>
            <p:nvPr/>
          </p:nvSpPr>
          <p:spPr>
            <a:xfrm>
              <a:off x="385440" y="563395"/>
              <a:ext cx="1443136" cy="38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" name="Google Shape;293;p8">
            <a:extLst>
              <a:ext uri="{FF2B5EF4-FFF2-40B4-BE49-F238E27FC236}">
                <a16:creationId xmlns:a16="http://schemas.microsoft.com/office/drawing/2014/main" id="{FA246F31-C9D5-BE4D-D498-5126FEDC611F}"/>
              </a:ext>
            </a:extLst>
          </p:cNvPr>
          <p:cNvGrpSpPr/>
          <p:nvPr/>
        </p:nvGrpSpPr>
        <p:grpSpPr>
          <a:xfrm rot="13554065">
            <a:off x="343556" y="3819837"/>
            <a:ext cx="972783" cy="1031609"/>
            <a:chOff x="385440" y="-14658"/>
            <a:chExt cx="1464335" cy="1383847"/>
          </a:xfrm>
        </p:grpSpPr>
        <p:sp>
          <p:nvSpPr>
            <p:cNvPr id="61" name="Google Shape;294;p8">
              <a:extLst>
                <a:ext uri="{FF2B5EF4-FFF2-40B4-BE49-F238E27FC236}">
                  <a16:creationId xmlns:a16="http://schemas.microsoft.com/office/drawing/2014/main" id="{124777CC-FA19-440D-8B20-D08B2C64212E}"/>
                </a:ext>
              </a:extLst>
            </p:cNvPr>
            <p:cNvSpPr/>
            <p:nvPr/>
          </p:nvSpPr>
          <p:spPr>
            <a:xfrm>
              <a:off x="466236" y="-14658"/>
              <a:ext cx="1383539" cy="13838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3895"/>
                    <a:pt x="27911" y="11904"/>
                    <a:pt x="53828" y="8781"/>
                  </a:cubicBezTo>
                  <a:cubicBezTo>
                    <a:pt x="79744" y="5657"/>
                    <a:pt x="103909" y="22386"/>
                    <a:pt x="110111" y="47743"/>
                  </a:cubicBezTo>
                  <a:cubicBezTo>
                    <a:pt x="116313" y="73101"/>
                    <a:pt x="102596" y="99095"/>
                    <a:pt x="78164" y="108286"/>
                  </a:cubicBezTo>
                  <a:cubicBezTo>
                    <a:pt x="53732" y="117478"/>
                    <a:pt x="26284" y="106969"/>
                    <a:pt x="14236" y="83812"/>
                  </a:cubicBezTo>
                  <a:lnTo>
                    <a:pt x="6300" y="85348"/>
                  </a:lnTo>
                  <a:lnTo>
                    <a:pt x="15821" y="68555"/>
                  </a:lnTo>
                  <a:lnTo>
                    <a:pt x="35752" y="79645"/>
                  </a:lnTo>
                  <a:lnTo>
                    <a:pt x="27939" y="81158"/>
                  </a:lnTo>
                  <a:lnTo>
                    <a:pt x="27939" y="81158"/>
                  </a:lnTo>
                  <a:cubicBezTo>
                    <a:pt x="38435" y="97068"/>
                    <a:pt x="59008" y="102874"/>
                    <a:pt x="76272" y="94799"/>
                  </a:cubicBezTo>
                  <a:cubicBezTo>
                    <a:pt x="93536" y="86725"/>
                    <a:pt x="102270" y="67211"/>
                    <a:pt x="96790" y="48955"/>
                  </a:cubicBezTo>
                  <a:cubicBezTo>
                    <a:pt x="91310" y="30698"/>
                    <a:pt x="73275" y="19221"/>
                    <a:pt x="54419" y="21991"/>
                  </a:cubicBezTo>
                  <a:cubicBezTo>
                    <a:pt x="35562" y="24760"/>
                    <a:pt x="21588" y="40939"/>
                    <a:pt x="21588" y="60000"/>
                  </a:cubicBezTo>
                  <a:close/>
                </a:path>
              </a:pathLst>
            </a:custGeom>
            <a:gradFill>
              <a:gsLst>
                <a:gs pos="0">
                  <a:srgbClr val="6CA9FB"/>
                </a:gs>
                <a:gs pos="100000">
                  <a:srgbClr val="96CB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295;p8">
              <a:extLst>
                <a:ext uri="{FF2B5EF4-FFF2-40B4-BE49-F238E27FC236}">
                  <a16:creationId xmlns:a16="http://schemas.microsoft.com/office/drawing/2014/main" id="{EF95B8ED-DD20-FFE3-6E36-9EE267B6D5E0}"/>
                </a:ext>
              </a:extLst>
            </p:cNvPr>
            <p:cNvSpPr/>
            <p:nvPr/>
          </p:nvSpPr>
          <p:spPr>
            <a:xfrm>
              <a:off x="385440" y="563395"/>
              <a:ext cx="1443136" cy="38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" name="Google Shape;293;p8">
            <a:extLst>
              <a:ext uri="{FF2B5EF4-FFF2-40B4-BE49-F238E27FC236}">
                <a16:creationId xmlns:a16="http://schemas.microsoft.com/office/drawing/2014/main" id="{D5FF4D3A-1A46-5E80-57F5-3B9A68ABD3B7}"/>
              </a:ext>
            </a:extLst>
          </p:cNvPr>
          <p:cNvGrpSpPr/>
          <p:nvPr/>
        </p:nvGrpSpPr>
        <p:grpSpPr>
          <a:xfrm rot="13554065">
            <a:off x="6830302" y="1502176"/>
            <a:ext cx="972783" cy="1031609"/>
            <a:chOff x="385440" y="-14658"/>
            <a:chExt cx="1464335" cy="1383847"/>
          </a:xfrm>
        </p:grpSpPr>
        <p:sp>
          <p:nvSpPr>
            <p:cNvPr id="7168" name="Google Shape;294;p8">
              <a:extLst>
                <a:ext uri="{FF2B5EF4-FFF2-40B4-BE49-F238E27FC236}">
                  <a16:creationId xmlns:a16="http://schemas.microsoft.com/office/drawing/2014/main" id="{C8F80FBE-E997-3689-C8C3-0937FFEB8D11}"/>
                </a:ext>
              </a:extLst>
            </p:cNvPr>
            <p:cNvSpPr/>
            <p:nvPr/>
          </p:nvSpPr>
          <p:spPr>
            <a:xfrm>
              <a:off x="466236" y="-14658"/>
              <a:ext cx="1383539" cy="13838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3895"/>
                    <a:pt x="27911" y="11904"/>
                    <a:pt x="53828" y="8781"/>
                  </a:cubicBezTo>
                  <a:cubicBezTo>
                    <a:pt x="79744" y="5657"/>
                    <a:pt x="103909" y="22386"/>
                    <a:pt x="110111" y="47743"/>
                  </a:cubicBezTo>
                  <a:cubicBezTo>
                    <a:pt x="116313" y="73101"/>
                    <a:pt x="102596" y="99095"/>
                    <a:pt x="78164" y="108286"/>
                  </a:cubicBezTo>
                  <a:cubicBezTo>
                    <a:pt x="53732" y="117478"/>
                    <a:pt x="26284" y="106969"/>
                    <a:pt x="14236" y="83812"/>
                  </a:cubicBezTo>
                  <a:lnTo>
                    <a:pt x="6300" y="85348"/>
                  </a:lnTo>
                  <a:lnTo>
                    <a:pt x="15821" y="68555"/>
                  </a:lnTo>
                  <a:lnTo>
                    <a:pt x="35752" y="79645"/>
                  </a:lnTo>
                  <a:lnTo>
                    <a:pt x="27939" y="81158"/>
                  </a:lnTo>
                  <a:lnTo>
                    <a:pt x="27939" y="81158"/>
                  </a:lnTo>
                  <a:cubicBezTo>
                    <a:pt x="38435" y="97068"/>
                    <a:pt x="59008" y="102874"/>
                    <a:pt x="76272" y="94799"/>
                  </a:cubicBezTo>
                  <a:cubicBezTo>
                    <a:pt x="93536" y="86725"/>
                    <a:pt x="102270" y="67211"/>
                    <a:pt x="96790" y="48955"/>
                  </a:cubicBezTo>
                  <a:cubicBezTo>
                    <a:pt x="91310" y="30698"/>
                    <a:pt x="73275" y="19221"/>
                    <a:pt x="54419" y="21991"/>
                  </a:cubicBezTo>
                  <a:cubicBezTo>
                    <a:pt x="35562" y="24760"/>
                    <a:pt x="21588" y="40939"/>
                    <a:pt x="21588" y="60000"/>
                  </a:cubicBezTo>
                  <a:close/>
                </a:path>
              </a:pathLst>
            </a:custGeom>
            <a:gradFill>
              <a:gsLst>
                <a:gs pos="0">
                  <a:srgbClr val="6CA9FB"/>
                </a:gs>
                <a:gs pos="100000">
                  <a:srgbClr val="96CB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9" name="Google Shape;295;p8">
              <a:extLst>
                <a:ext uri="{FF2B5EF4-FFF2-40B4-BE49-F238E27FC236}">
                  <a16:creationId xmlns:a16="http://schemas.microsoft.com/office/drawing/2014/main" id="{B4731DCD-0E94-25A6-731E-35623C7AF9A4}"/>
                </a:ext>
              </a:extLst>
            </p:cNvPr>
            <p:cNvSpPr/>
            <p:nvPr/>
          </p:nvSpPr>
          <p:spPr>
            <a:xfrm>
              <a:off x="385440" y="563395"/>
              <a:ext cx="1443136" cy="38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70" name="Google Shape;293;p8">
            <a:extLst>
              <a:ext uri="{FF2B5EF4-FFF2-40B4-BE49-F238E27FC236}">
                <a16:creationId xmlns:a16="http://schemas.microsoft.com/office/drawing/2014/main" id="{3761A052-FE7F-90C9-DBE4-876E16C7FDAC}"/>
              </a:ext>
            </a:extLst>
          </p:cNvPr>
          <p:cNvGrpSpPr/>
          <p:nvPr/>
        </p:nvGrpSpPr>
        <p:grpSpPr>
          <a:xfrm rot="13554065">
            <a:off x="7084353" y="3980415"/>
            <a:ext cx="972783" cy="1031609"/>
            <a:chOff x="385440" y="-14658"/>
            <a:chExt cx="1464335" cy="1383847"/>
          </a:xfrm>
        </p:grpSpPr>
        <p:sp>
          <p:nvSpPr>
            <p:cNvPr id="7171" name="Google Shape;294;p8">
              <a:extLst>
                <a:ext uri="{FF2B5EF4-FFF2-40B4-BE49-F238E27FC236}">
                  <a16:creationId xmlns:a16="http://schemas.microsoft.com/office/drawing/2014/main" id="{72F47DB0-7D92-EFB6-13B6-9928EC41DACB}"/>
                </a:ext>
              </a:extLst>
            </p:cNvPr>
            <p:cNvSpPr/>
            <p:nvPr/>
          </p:nvSpPr>
          <p:spPr>
            <a:xfrm>
              <a:off x="466236" y="-14658"/>
              <a:ext cx="1383539" cy="1383847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8412" y="60000"/>
                  </a:moveTo>
                  <a:lnTo>
                    <a:pt x="8412" y="60000"/>
                  </a:lnTo>
                  <a:cubicBezTo>
                    <a:pt x="8412" y="33895"/>
                    <a:pt x="27911" y="11904"/>
                    <a:pt x="53828" y="8781"/>
                  </a:cubicBezTo>
                  <a:cubicBezTo>
                    <a:pt x="79744" y="5657"/>
                    <a:pt x="103909" y="22386"/>
                    <a:pt x="110111" y="47743"/>
                  </a:cubicBezTo>
                  <a:cubicBezTo>
                    <a:pt x="116313" y="73101"/>
                    <a:pt x="102596" y="99095"/>
                    <a:pt x="78164" y="108286"/>
                  </a:cubicBezTo>
                  <a:cubicBezTo>
                    <a:pt x="53732" y="117478"/>
                    <a:pt x="26284" y="106969"/>
                    <a:pt x="14236" y="83812"/>
                  </a:cubicBezTo>
                  <a:lnTo>
                    <a:pt x="6300" y="85348"/>
                  </a:lnTo>
                  <a:lnTo>
                    <a:pt x="15821" y="68555"/>
                  </a:lnTo>
                  <a:lnTo>
                    <a:pt x="35752" y="79645"/>
                  </a:lnTo>
                  <a:lnTo>
                    <a:pt x="27939" y="81158"/>
                  </a:lnTo>
                  <a:lnTo>
                    <a:pt x="27939" y="81158"/>
                  </a:lnTo>
                  <a:cubicBezTo>
                    <a:pt x="38435" y="97068"/>
                    <a:pt x="59008" y="102874"/>
                    <a:pt x="76272" y="94799"/>
                  </a:cubicBezTo>
                  <a:cubicBezTo>
                    <a:pt x="93536" y="86725"/>
                    <a:pt x="102270" y="67211"/>
                    <a:pt x="96790" y="48955"/>
                  </a:cubicBezTo>
                  <a:cubicBezTo>
                    <a:pt x="91310" y="30698"/>
                    <a:pt x="73275" y="19221"/>
                    <a:pt x="54419" y="21991"/>
                  </a:cubicBezTo>
                  <a:cubicBezTo>
                    <a:pt x="35562" y="24760"/>
                    <a:pt x="21588" y="40939"/>
                    <a:pt x="21588" y="60000"/>
                  </a:cubicBezTo>
                  <a:close/>
                </a:path>
              </a:pathLst>
            </a:custGeom>
            <a:gradFill>
              <a:gsLst>
                <a:gs pos="0">
                  <a:srgbClr val="6CA9FB"/>
                </a:gs>
                <a:gs pos="100000">
                  <a:srgbClr val="96CBFF"/>
                </a:gs>
              </a:gsLst>
              <a:lin ang="16200000" scaled="0"/>
            </a:gradFill>
            <a:ln>
              <a:noFill/>
            </a:ln>
            <a:effectLst>
              <a:outerShdw blurRad="40000" dist="23000" dir="5400000" rotWithShape="0">
                <a:srgbClr val="000000">
                  <a:alpha val="34901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3" name="Google Shape;295;p8">
              <a:extLst>
                <a:ext uri="{FF2B5EF4-FFF2-40B4-BE49-F238E27FC236}">
                  <a16:creationId xmlns:a16="http://schemas.microsoft.com/office/drawing/2014/main" id="{41C85AF8-44FB-43E1-D6B9-BF5FF23F9AFB}"/>
                </a:ext>
              </a:extLst>
            </p:cNvPr>
            <p:cNvSpPr/>
            <p:nvPr/>
          </p:nvSpPr>
          <p:spPr>
            <a:xfrm>
              <a:off x="385440" y="563395"/>
              <a:ext cx="1443136" cy="38595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6715272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1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8" dur="2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/>
      <p:bldP spid="11" grpId="0"/>
      <p:bldP spid="12" grpId="0"/>
      <p:bldP spid="14" grpId="0"/>
      <p:bldP spid="16" grpId="0"/>
      <p:bldP spid="18" grpId="0" animBg="1"/>
      <p:bldP spid="19" grpId="0" animBg="1"/>
      <p:bldP spid="20" grpId="0" animBg="1"/>
      <p:bldP spid="34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769992-452F-AB82-0AB5-9FD7922F5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0FBED993-0388-AAB7-09E7-F9816F03974E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94EF974-EA88-61A3-4A86-7100FA68A7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Arquitectura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34EEF72B-18D1-08C2-102E-6FEE65F09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910974FE-B319-2901-5743-40A4577732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789" y="505641"/>
            <a:ext cx="8718422" cy="6476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6" descr="What is Amazon S3?. An introduction to Amazon S3, with… | by Jovan S  Hernandez | Medium">
            <a:extLst>
              <a:ext uri="{FF2B5EF4-FFF2-40B4-BE49-F238E27FC236}">
                <a16:creationId xmlns:a16="http://schemas.microsoft.com/office/drawing/2014/main" id="{24A0DC25-0F20-6886-5572-3FC2A3996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1823" y="3288284"/>
            <a:ext cx="3150177" cy="10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11528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105915C-06BA-5407-AE2B-C8228EB6C8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22613FCF-2894-7154-B61B-4001CC004EE8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87DBE67-0F60-E7E2-C6FA-ADE25A2802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Modelo de Datos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61F672E3-9259-40BC-84AE-8360552C3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FC9A6159-9368-65F9-C05D-DFDD195C24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2451" y="1089279"/>
            <a:ext cx="5949896" cy="5641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262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E700953-75AE-AD84-1A62-BEFAC9F6D3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2B1FF293-6CDC-24CD-5530-737B5B5F939B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FEEFBB7-228D-0A79-54A4-4E79B20E603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Tecnologías Utilizadas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57D89FC5-A6D1-20C0-FA87-AFDF8D44F8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BCE82537-3988-FDEA-584F-813C2FF466C6}"/>
              </a:ext>
            </a:extLst>
          </p:cNvPr>
          <p:cNvSpPr txBox="1"/>
          <p:nvPr/>
        </p:nvSpPr>
        <p:spPr>
          <a:xfrm>
            <a:off x="832883" y="1402145"/>
            <a:ext cx="1931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Base de datos</a:t>
            </a:r>
            <a:endParaRPr lang="es-MX" sz="2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7FD2794-BB59-C91A-B740-D12BAF84A4C5}"/>
              </a:ext>
            </a:extLst>
          </p:cNvPr>
          <p:cNvSpPr txBox="1"/>
          <p:nvPr/>
        </p:nvSpPr>
        <p:spPr>
          <a:xfrm>
            <a:off x="3739432" y="1406385"/>
            <a:ext cx="13215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Backend</a:t>
            </a:r>
            <a:endParaRPr lang="es-MX" sz="2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3BEF75D-E230-DF84-09AD-6C25CDACA2CD}"/>
              </a:ext>
            </a:extLst>
          </p:cNvPr>
          <p:cNvSpPr txBox="1"/>
          <p:nvPr/>
        </p:nvSpPr>
        <p:spPr>
          <a:xfrm>
            <a:off x="6613288" y="1402145"/>
            <a:ext cx="13215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Frontend</a:t>
            </a:r>
            <a:endParaRPr lang="es-MX" sz="2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283796D-70BE-9C73-C7E1-EF9550E11807}"/>
              </a:ext>
            </a:extLst>
          </p:cNvPr>
          <p:cNvSpPr txBox="1"/>
          <p:nvPr/>
        </p:nvSpPr>
        <p:spPr>
          <a:xfrm>
            <a:off x="8909908" y="1402145"/>
            <a:ext cx="26737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Control de versiones</a:t>
            </a:r>
            <a:endParaRPr lang="es-MX" sz="2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8" name="Picture 2" descr="Postgres and Custify | Customer Success Integrations">
            <a:extLst>
              <a:ext uri="{FF2B5EF4-FFF2-40B4-BE49-F238E27FC236}">
                <a16:creationId xmlns:a16="http://schemas.microsoft.com/office/drawing/2014/main" id="{069DECE8-B38D-F3BC-78D7-3C2B8A54D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6219" y="2170818"/>
            <a:ext cx="1484817" cy="1484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ode.js Logo PNG Transparent &amp; SVG Vector - Freebie Supply">
            <a:extLst>
              <a:ext uri="{FF2B5EF4-FFF2-40B4-BE49-F238E27FC236}">
                <a16:creationId xmlns:a16="http://schemas.microsoft.com/office/drawing/2014/main" id="{486249EE-F21A-AA7A-3B7D-A4370EA6D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9539" y="2188013"/>
            <a:ext cx="1321559" cy="81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39;p12">
            <a:extLst>
              <a:ext uri="{FF2B5EF4-FFF2-40B4-BE49-F238E27FC236}">
                <a16:creationId xmlns:a16="http://schemas.microsoft.com/office/drawing/2014/main" id="{4EC3F92D-A63A-0C3D-3387-898AE2CC8583}"/>
              </a:ext>
            </a:extLst>
          </p:cNvPr>
          <p:cNvSpPr/>
          <p:nvPr/>
        </p:nvSpPr>
        <p:spPr>
          <a:xfrm>
            <a:off x="3791666" y="3063984"/>
            <a:ext cx="1292098" cy="825847"/>
          </a:xfrm>
          <a:custGeom>
            <a:avLst/>
            <a:gdLst/>
            <a:ahLst/>
            <a:cxnLst/>
            <a:rect l="l" t="t" r="r" b="b"/>
            <a:pathLst>
              <a:path w="3752510" h="2501674" extrusionOk="0">
                <a:moveTo>
                  <a:pt x="0" y="0"/>
                </a:moveTo>
                <a:lnTo>
                  <a:pt x="3752510" y="0"/>
                </a:lnTo>
                <a:lnTo>
                  <a:pt x="3752510" y="2501674"/>
                </a:lnTo>
                <a:lnTo>
                  <a:pt x="0" y="250167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5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pic>
        <p:nvPicPr>
          <p:cNvPr id="12" name="Picture 6" descr="react original wordmark&quot; Icon - Download for free – Iconduck">
            <a:extLst>
              <a:ext uri="{FF2B5EF4-FFF2-40B4-BE49-F238E27FC236}">
                <a16:creationId xmlns:a16="http://schemas.microsoft.com/office/drawing/2014/main" id="{4912C0B6-CE92-874F-B2E9-9C5E851BA8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2996" y="2099349"/>
            <a:ext cx="722139" cy="880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345;p12">
            <a:extLst>
              <a:ext uri="{FF2B5EF4-FFF2-40B4-BE49-F238E27FC236}">
                <a16:creationId xmlns:a16="http://schemas.microsoft.com/office/drawing/2014/main" id="{17AC3115-82DC-85D3-6798-6F4A87F43F6F}"/>
              </a:ext>
            </a:extLst>
          </p:cNvPr>
          <p:cNvSpPr/>
          <p:nvPr/>
        </p:nvSpPr>
        <p:spPr>
          <a:xfrm>
            <a:off x="6644155" y="3080542"/>
            <a:ext cx="1321559" cy="674529"/>
          </a:xfrm>
          <a:custGeom>
            <a:avLst/>
            <a:gdLst/>
            <a:ahLst/>
            <a:cxnLst/>
            <a:rect l="l" t="t" r="r" b="b"/>
            <a:pathLst>
              <a:path w="3652879" h="1873437" extrusionOk="0">
                <a:moveTo>
                  <a:pt x="0" y="0"/>
                </a:moveTo>
                <a:lnTo>
                  <a:pt x="3652878" y="0"/>
                </a:lnTo>
                <a:lnTo>
                  <a:pt x="3652878" y="1873438"/>
                </a:lnTo>
                <a:lnTo>
                  <a:pt x="0" y="1873438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7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sp>
        <p:nvSpPr>
          <p:cNvPr id="15" name="Google Shape;344;p12">
            <a:extLst>
              <a:ext uri="{FF2B5EF4-FFF2-40B4-BE49-F238E27FC236}">
                <a16:creationId xmlns:a16="http://schemas.microsoft.com/office/drawing/2014/main" id="{498AC0AC-C6BC-6368-41A0-8FEDD8701DE1}"/>
              </a:ext>
            </a:extLst>
          </p:cNvPr>
          <p:cNvSpPr/>
          <p:nvPr/>
        </p:nvSpPr>
        <p:spPr>
          <a:xfrm>
            <a:off x="8816174" y="1993339"/>
            <a:ext cx="1601822" cy="896700"/>
          </a:xfrm>
          <a:custGeom>
            <a:avLst/>
            <a:gdLst/>
            <a:ahLst/>
            <a:cxnLst/>
            <a:rect l="l" t="t" r="r" b="b"/>
            <a:pathLst>
              <a:path w="4427544" h="2490494" extrusionOk="0">
                <a:moveTo>
                  <a:pt x="0" y="0"/>
                </a:moveTo>
                <a:lnTo>
                  <a:pt x="4427544" y="0"/>
                </a:lnTo>
                <a:lnTo>
                  <a:pt x="4427544" y="2490494"/>
                </a:lnTo>
                <a:lnTo>
                  <a:pt x="0" y="2490494"/>
                </a:lnTo>
                <a:lnTo>
                  <a:pt x="0" y="0"/>
                </a:lnTo>
                <a:close/>
              </a:path>
            </a:pathLst>
          </a:custGeom>
          <a:blipFill rotWithShape="1">
            <a:blip r:embed="rId8">
              <a:alphaModFix/>
            </a:blip>
            <a:stretch>
              <a:fillRect/>
            </a:stretch>
          </a:blipFill>
          <a:ln>
            <a:noFill/>
          </a:ln>
        </p:spPr>
        <p:txBody>
          <a:bodyPr/>
          <a:lstStyle/>
          <a:p>
            <a:endParaRPr lang="es-CL"/>
          </a:p>
        </p:txBody>
      </p:sp>
      <p:pic>
        <p:nvPicPr>
          <p:cNvPr id="9220" name="Picture 4" descr="JWT Logo PNG Vector (SVG) Free Download">
            <a:extLst>
              <a:ext uri="{FF2B5EF4-FFF2-40B4-BE49-F238E27FC236}">
                <a16:creationId xmlns:a16="http://schemas.microsoft.com/office/drawing/2014/main" id="{CA767D55-3B78-A5E6-6BDD-18C9C8F8F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5283" y="4040193"/>
            <a:ext cx="969855" cy="973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4" name="Picture 8">
            <a:extLst>
              <a:ext uri="{FF2B5EF4-FFF2-40B4-BE49-F238E27FC236}">
                <a16:creationId xmlns:a16="http://schemas.microsoft.com/office/drawing/2014/main" id="{62ABC46B-A22B-6A6A-8542-247B7037DC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120" y="4197707"/>
            <a:ext cx="1295890" cy="329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8" name="Picture 12" descr="Docker Logo - símbolo, significado logotipo, historia, PNG">
            <a:extLst>
              <a:ext uri="{FF2B5EF4-FFF2-40B4-BE49-F238E27FC236}">
                <a16:creationId xmlns:a16="http://schemas.microsoft.com/office/drawing/2014/main" id="{D9EE2CA5-9C87-EEA4-D25E-BDECCF2C11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6531" y="4686843"/>
            <a:ext cx="1797840" cy="10112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9098DAD-0152-D001-E7F6-41AC7F0428D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0054262" y="5125474"/>
            <a:ext cx="727469" cy="804366"/>
          </a:xfrm>
          <a:prstGeom prst="rect">
            <a:avLst/>
          </a:prstGeom>
        </p:spPr>
      </p:pic>
      <p:sp>
        <p:nvSpPr>
          <p:cNvPr id="18" name="CuadroTexto 17">
            <a:extLst>
              <a:ext uri="{FF2B5EF4-FFF2-40B4-BE49-F238E27FC236}">
                <a16:creationId xmlns:a16="http://schemas.microsoft.com/office/drawing/2014/main" id="{3F266D04-1578-319C-E669-E2328F655BD1}"/>
              </a:ext>
            </a:extLst>
          </p:cNvPr>
          <p:cNvSpPr txBox="1"/>
          <p:nvPr/>
        </p:nvSpPr>
        <p:spPr>
          <a:xfrm>
            <a:off x="9771948" y="3455580"/>
            <a:ext cx="12920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Otros</a:t>
            </a:r>
            <a:endParaRPr lang="es-MX" sz="2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9232" name="Picture 16" descr="What is Amazon S3?. An introduction to Amazon S3, with… | by Jovan S  Hernandez | Medium">
            <a:extLst>
              <a:ext uri="{FF2B5EF4-FFF2-40B4-BE49-F238E27FC236}">
                <a16:creationId xmlns:a16="http://schemas.microsoft.com/office/drawing/2014/main" id="{29DD0361-134C-3595-E2D1-C882F1123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9781" y="3983609"/>
            <a:ext cx="3150177" cy="1086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Download Free Git Client - Windows, Mac, Linux | GitKraken">
            <a:extLst>
              <a:ext uri="{FF2B5EF4-FFF2-40B4-BE49-F238E27FC236}">
                <a16:creationId xmlns:a16="http://schemas.microsoft.com/office/drawing/2014/main" id="{18130FA2-D934-ACC6-A48F-536C9EF1EE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5170" y="1802255"/>
            <a:ext cx="1431925" cy="143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781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2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  <p:bldP spid="10" grpId="0" animBg="1"/>
      <p:bldP spid="13" grpId="0" animBg="1"/>
      <p:bldP spid="15" grpId="0" animBg="1"/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ABD22DF-E2F7-BBE1-C932-810A7DCB68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5157C87F-4FC2-E149-5455-0341D7532732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FFBCFA6F-37A6-4CC5-1178-89942A0BC38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Demostración Web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679B6DC0-3FFC-F5A2-9C12-C9C161C656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392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773C2FF-5463-FB19-B55F-0F8EB8C24A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E2D560B-01DC-E66B-C4B8-1ACD5C4667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93659" y="102487"/>
            <a:ext cx="6606284" cy="1148711"/>
          </a:xfrm>
        </p:spPr>
        <p:txBody>
          <a:bodyPr>
            <a:normAutofit fontScale="90000"/>
          </a:bodyPr>
          <a:lstStyle/>
          <a:p>
            <a:r>
              <a:rPr lang="es-CL" dirty="0"/>
              <a:t>Equipo Jelyb Solutions</a:t>
            </a: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1A3575EC-D542-6A5D-3530-B482AA3F6BAB}"/>
              </a:ext>
            </a:extLst>
          </p:cNvPr>
          <p:cNvCxnSpPr>
            <a:cxnSpLocks/>
          </p:cNvCxnSpPr>
          <p:nvPr/>
        </p:nvCxnSpPr>
        <p:spPr>
          <a:xfrm>
            <a:off x="2459736" y="1251198"/>
            <a:ext cx="654020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BB325656-44AC-16EE-2202-F3C4CE7A269C}"/>
              </a:ext>
            </a:extLst>
          </p:cNvPr>
          <p:cNvSpPr/>
          <p:nvPr/>
        </p:nvSpPr>
        <p:spPr>
          <a:xfrm>
            <a:off x="9294620" y="1636209"/>
            <a:ext cx="2256964" cy="2854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28022D4-261E-1619-8E4D-0366D2B59CC8}"/>
              </a:ext>
            </a:extLst>
          </p:cNvPr>
          <p:cNvSpPr/>
          <p:nvPr/>
        </p:nvSpPr>
        <p:spPr>
          <a:xfrm>
            <a:off x="6515753" y="1636210"/>
            <a:ext cx="2040000" cy="2854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59B55EC0-34E4-9374-0082-EB29E011E341}"/>
              </a:ext>
            </a:extLst>
          </p:cNvPr>
          <p:cNvSpPr/>
          <p:nvPr/>
        </p:nvSpPr>
        <p:spPr>
          <a:xfrm>
            <a:off x="3480943" y="1636208"/>
            <a:ext cx="2215858" cy="2854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80ADF1C8-BE3E-B777-9CF3-C187B18CDDF0}"/>
              </a:ext>
            </a:extLst>
          </p:cNvPr>
          <p:cNvSpPr/>
          <p:nvPr/>
        </p:nvSpPr>
        <p:spPr>
          <a:xfrm>
            <a:off x="528589" y="1636212"/>
            <a:ext cx="2256964" cy="285418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L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E4C07CBE-DA0C-F6A6-080E-8A535719AA36}"/>
              </a:ext>
            </a:extLst>
          </p:cNvPr>
          <p:cNvSpPr txBox="1"/>
          <p:nvPr/>
        </p:nvSpPr>
        <p:spPr>
          <a:xfrm>
            <a:off x="699360" y="4660895"/>
            <a:ext cx="19154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tx2">
                    <a:lumMod val="90000"/>
                    <a:lumOff val="10000"/>
                  </a:schemeClr>
                </a:solidFill>
              </a:rPr>
              <a:t>Erick Fuentes</a:t>
            </a:r>
          </a:p>
          <a:p>
            <a:pPr algn="ctr"/>
            <a:r>
              <a:rPr lang="es-CL" dirty="0">
                <a:solidFill>
                  <a:schemeClr val="tx2">
                    <a:lumMod val="90000"/>
                    <a:lumOff val="10000"/>
                  </a:schemeClr>
                </a:solidFill>
              </a:rPr>
              <a:t>Ing. de Software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8CC51DB3-E118-F40E-2A08-BCA90AEEEF97}"/>
              </a:ext>
            </a:extLst>
          </p:cNvPr>
          <p:cNvSpPr txBox="1"/>
          <p:nvPr/>
        </p:nvSpPr>
        <p:spPr>
          <a:xfrm>
            <a:off x="3714728" y="4660895"/>
            <a:ext cx="19154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tx2">
                    <a:lumMod val="90000"/>
                    <a:lumOff val="10000"/>
                  </a:schemeClr>
                </a:solidFill>
              </a:rPr>
              <a:t>Joudy Valdivia</a:t>
            </a:r>
          </a:p>
          <a:p>
            <a:pPr algn="ctr"/>
            <a:r>
              <a:rPr lang="es-CL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Líder de Proyecto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B9DEEC0B-ACAC-84AC-6D0C-F47BCF11B6F3}"/>
              </a:ext>
            </a:extLst>
          </p:cNvPr>
          <p:cNvSpPr txBox="1"/>
          <p:nvPr/>
        </p:nvSpPr>
        <p:spPr>
          <a:xfrm>
            <a:off x="6567147" y="4637675"/>
            <a:ext cx="19154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tx2">
                    <a:lumMod val="90000"/>
                    <a:lumOff val="10000"/>
                  </a:schemeClr>
                </a:solidFill>
              </a:rPr>
              <a:t>Moisés Sáez</a:t>
            </a:r>
          </a:p>
          <a:p>
            <a:pPr algn="ctr"/>
            <a:r>
              <a:rPr lang="es-CL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Desarrollador de Frontend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5045C68-A946-5601-D48D-AD53AF6E5FD8}"/>
              </a:ext>
            </a:extLst>
          </p:cNvPr>
          <p:cNvSpPr txBox="1"/>
          <p:nvPr/>
        </p:nvSpPr>
        <p:spPr>
          <a:xfrm>
            <a:off x="9501040" y="4660895"/>
            <a:ext cx="200003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tx2">
                    <a:lumMod val="90000"/>
                    <a:lumOff val="10000"/>
                  </a:schemeClr>
                </a:solidFill>
              </a:rPr>
              <a:t>Anthony Perkins</a:t>
            </a:r>
          </a:p>
          <a:p>
            <a:pPr algn="ctr"/>
            <a:r>
              <a:rPr lang="es-CL" dirty="0">
                <a:solidFill>
                  <a:schemeClr val="tx2">
                    <a:lumMod val="90000"/>
                    <a:lumOff val="10000"/>
                  </a:schemeClr>
                </a:solidFill>
              </a:rPr>
              <a:t>Desarrollador Full Stack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64883381-F52D-452F-1451-AD4AAC413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9360" y="1786859"/>
            <a:ext cx="1915422" cy="256448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698C7CB-421B-220D-B3D3-EA5B29EFB7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923" y="1786859"/>
            <a:ext cx="1845900" cy="2569337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5128A945-A369-A1E0-A7AB-512CCDBAA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23083" y="1778638"/>
            <a:ext cx="2000038" cy="256933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37371CFF-A575-F893-3E22-D0299EA5A4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77775" y="1783488"/>
            <a:ext cx="1694167" cy="2564487"/>
          </a:xfrm>
          <a:prstGeom prst="rect">
            <a:avLst/>
          </a:prstGeom>
        </p:spPr>
      </p:pic>
      <p:pic>
        <p:nvPicPr>
          <p:cNvPr id="18" name="Picture 4">
            <a:extLst>
              <a:ext uri="{FF2B5EF4-FFF2-40B4-BE49-F238E27FC236}">
                <a16:creationId xmlns:a16="http://schemas.microsoft.com/office/drawing/2014/main" id="{3FC37145-9D31-BC0B-140F-8DFD13FDA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5351" y="6063265"/>
            <a:ext cx="2812944" cy="69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2372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/>
      <p:bldP spid="9" grpId="0"/>
      <p:bldP spid="10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7A3108-2A8B-4838-4EE6-E4196180D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66D22133-BD3F-0BA4-BC50-581CE22A31F5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9B0E4B6-7C2F-976B-F32B-96A8107410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38286" y="2816483"/>
            <a:ext cx="9115425" cy="2329933"/>
          </a:xfrm>
        </p:spPr>
        <p:txBody>
          <a:bodyPr>
            <a:normAutofit/>
          </a:bodyPr>
          <a:lstStyle/>
          <a:p>
            <a:r>
              <a:rPr lang="es-CL" sz="7200" dirty="0">
                <a:solidFill>
                  <a:schemeClr val="bg1"/>
                </a:solidFill>
              </a:rPr>
              <a:t>Muchas gracias por su atención 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0F13B88F-5C52-D715-8544-EC976D542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3923" y="1112968"/>
            <a:ext cx="4264153" cy="1049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38552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43FED1-3C23-DDD6-B2CE-EC9CEB58D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02DAE184-3489-70FF-3544-91BD1FF50222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52923705-9BFB-D8CE-AE22-400E50946C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¿Quién es nuestro cliente?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ACB89267-C772-874B-A1E7-6E3337E13F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79" y="126944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Quiénes Somos – Dolphin Medical">
            <a:extLst>
              <a:ext uri="{FF2B5EF4-FFF2-40B4-BE49-F238E27FC236}">
                <a16:creationId xmlns:a16="http://schemas.microsoft.com/office/drawing/2014/main" id="{E9DE35B2-1278-ED3E-224A-1875DF7043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2993" y="1381069"/>
            <a:ext cx="1268073" cy="677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 descr="Imagen en blanco y negro&#10;&#10;Descripción generada automáticamente con confianza baja">
            <a:extLst>
              <a:ext uri="{FF2B5EF4-FFF2-40B4-BE49-F238E27FC236}">
                <a16:creationId xmlns:a16="http://schemas.microsoft.com/office/drawing/2014/main" id="{84C04678-0815-DA0E-0083-04D3D418FC1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3989" y="1475595"/>
            <a:ext cx="4157006" cy="2771337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045241FD-2ECA-0544-C48D-95317219D9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88881" y="4711242"/>
            <a:ext cx="1802463" cy="1921914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36678560-1DB6-EC75-54A7-7D3088006E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2956" y="4711239"/>
            <a:ext cx="1648885" cy="192191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D0748190-50E9-1AE0-31DE-9DE7C9A6279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43453" y="4721545"/>
            <a:ext cx="1743132" cy="1921915"/>
          </a:xfrm>
          <a:prstGeom prst="rect">
            <a:avLst/>
          </a:prstGeom>
        </p:spPr>
      </p:pic>
      <p:pic>
        <p:nvPicPr>
          <p:cNvPr id="19" name="Imagen 18" descr="Imagen que contiene bola de billar, cuarto&#10;&#10;Descripción generada automáticamente">
            <a:extLst>
              <a:ext uri="{FF2B5EF4-FFF2-40B4-BE49-F238E27FC236}">
                <a16:creationId xmlns:a16="http://schemas.microsoft.com/office/drawing/2014/main" id="{3B79A2B0-C057-5628-9629-1295671B11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139" y="2193456"/>
            <a:ext cx="985154" cy="985154"/>
          </a:xfrm>
          <a:prstGeom prst="rect">
            <a:avLst/>
          </a:prstGeom>
        </p:spPr>
      </p:pic>
      <p:pic>
        <p:nvPicPr>
          <p:cNvPr id="1030" name="Picture 6" descr="Edificio Del Hospital Para La Ilustración De Vector De Fondo De Dibujos  Animados De Atención Médica Con PNG ,dibujos Hospital, Ayuda, Consulta PNG  y Vector para Descargar Gratis | Pngtree">
            <a:extLst>
              <a:ext uri="{FF2B5EF4-FFF2-40B4-BE49-F238E27FC236}">
                <a16:creationId xmlns:a16="http://schemas.microsoft.com/office/drawing/2014/main" id="{68344A4F-63DD-59F2-9B91-F0CAC7C1C3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7332" y="1436279"/>
            <a:ext cx="3549649" cy="2499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Trabajo En Equipo PNG para descargar gratis">
            <a:extLst>
              <a:ext uri="{FF2B5EF4-FFF2-40B4-BE49-F238E27FC236}">
                <a16:creationId xmlns:a16="http://schemas.microsoft.com/office/drawing/2014/main" id="{9FE67492-F87A-46C9-CE5C-90B22FE1BE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9268" y="2226110"/>
            <a:ext cx="22955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348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8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7014B82-FB7B-F1D1-ED30-A239C1154B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94C0FDE3-86E0-52D8-4882-3A0853652A47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514908A-E8E9-1605-66FA-D189F2933126}"/>
              </a:ext>
            </a:extLst>
          </p:cNvPr>
          <p:cNvSpPr/>
          <p:nvPr/>
        </p:nvSpPr>
        <p:spPr>
          <a:xfrm>
            <a:off x="9168112" y="5191385"/>
            <a:ext cx="1929384" cy="71651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E743914-D0A4-FCA3-FDFB-73D10771EE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Proceso de ventas - Licitación</a:t>
            </a:r>
          </a:p>
        </p:txBody>
      </p:sp>
      <p:pic>
        <p:nvPicPr>
          <p:cNvPr id="2050" name="Picture 2" descr="Mercado Público - La plataforma de compras públicas y oportunidades de  negocio del Estado de Chile">
            <a:extLst>
              <a:ext uri="{FF2B5EF4-FFF2-40B4-BE49-F238E27FC236}">
                <a16:creationId xmlns:a16="http://schemas.microsoft.com/office/drawing/2014/main" id="{8D3C6A9D-10D0-1046-5EA3-95E2E4D90C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447" y="4552229"/>
            <a:ext cx="1503904" cy="33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MERCADO PÚBLICO: 6 CLAVES PARA GANAR UNA LICITACIÓN">
            <a:extLst>
              <a:ext uri="{FF2B5EF4-FFF2-40B4-BE49-F238E27FC236}">
                <a16:creationId xmlns:a16="http://schemas.microsoft.com/office/drawing/2014/main" id="{3B4BD33A-3CF1-5E68-F9EA-C69AE8073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5323" y="4798197"/>
            <a:ext cx="2122719" cy="1454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329F0E7F-F564-A544-B26C-1FF1775536D8}"/>
              </a:ext>
            </a:extLst>
          </p:cNvPr>
          <p:cNvSpPr/>
          <p:nvPr/>
        </p:nvSpPr>
        <p:spPr>
          <a:xfrm>
            <a:off x="3215293" y="2762889"/>
            <a:ext cx="603042" cy="237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38ADFC16-AA65-5F2D-09C3-7949CB9C5925}"/>
              </a:ext>
            </a:extLst>
          </p:cNvPr>
          <p:cNvSpPr/>
          <p:nvPr/>
        </p:nvSpPr>
        <p:spPr>
          <a:xfrm>
            <a:off x="7944030" y="2801855"/>
            <a:ext cx="652544" cy="237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66C7BDF8-B901-37CE-810A-07D7F0855AE9}"/>
              </a:ext>
            </a:extLst>
          </p:cNvPr>
          <p:cNvSpPr txBox="1"/>
          <p:nvPr/>
        </p:nvSpPr>
        <p:spPr>
          <a:xfrm>
            <a:off x="9191234" y="5226476"/>
            <a:ext cx="18831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dirty="0">
                <a:solidFill>
                  <a:schemeClr val="bg1"/>
                </a:solidFill>
              </a:rPr>
              <a:t>Cumplen los requerimientos</a:t>
            </a:r>
            <a:endParaRPr lang="es-MX" dirty="0">
              <a:solidFill>
                <a:schemeClr val="bg1"/>
              </a:solidFill>
            </a:endParaRPr>
          </a:p>
        </p:txBody>
      </p:sp>
      <p:sp>
        <p:nvSpPr>
          <p:cNvPr id="31" name="Flecha: a la derecha 30">
            <a:extLst>
              <a:ext uri="{FF2B5EF4-FFF2-40B4-BE49-F238E27FC236}">
                <a16:creationId xmlns:a16="http://schemas.microsoft.com/office/drawing/2014/main" id="{86BCA8DF-3F0E-77C3-2EF6-304EEC3600CA}"/>
              </a:ext>
            </a:extLst>
          </p:cNvPr>
          <p:cNvSpPr/>
          <p:nvPr/>
        </p:nvSpPr>
        <p:spPr>
          <a:xfrm rot="5400000">
            <a:off x="9808459" y="4421459"/>
            <a:ext cx="648690" cy="27507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A2A691F9-46D2-8855-D3D2-3D6379C66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90949999-0C21-2E27-B153-9BFA4CF5899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93506" y="1909170"/>
            <a:ext cx="1747786" cy="2367787"/>
          </a:xfrm>
          <a:prstGeom prst="rect">
            <a:avLst/>
          </a:prstGeom>
        </p:spPr>
      </p:pic>
      <p:pic>
        <p:nvPicPr>
          <p:cNvPr id="12" name="Picture 6" descr="Edificio Del Hospital Para La Ilustración De Vector De Fondo De Dibujos  Animados De Atención Médica Con PNG ,dibujos Hospital, Ayuda, Consulta PNG  y Vector para Descargar Gratis | Pngtree">
            <a:extLst>
              <a:ext uri="{FF2B5EF4-FFF2-40B4-BE49-F238E27FC236}">
                <a16:creationId xmlns:a16="http://schemas.microsoft.com/office/drawing/2014/main" id="{DAA6B4CB-8318-0CDB-7947-3AD13E9D4E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1450" y="1897613"/>
            <a:ext cx="2905927" cy="20462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Flecha: a la derecha 12">
            <a:extLst>
              <a:ext uri="{FF2B5EF4-FFF2-40B4-BE49-F238E27FC236}">
                <a16:creationId xmlns:a16="http://schemas.microsoft.com/office/drawing/2014/main" id="{F0C1A432-8CD7-935F-5867-12C98B7742BE}"/>
              </a:ext>
            </a:extLst>
          </p:cNvPr>
          <p:cNvSpPr/>
          <p:nvPr/>
        </p:nvSpPr>
        <p:spPr>
          <a:xfrm rot="10800000">
            <a:off x="7148945" y="5406356"/>
            <a:ext cx="1447629" cy="237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57717D37-A57F-31BF-482E-F0FD2084346A}"/>
              </a:ext>
            </a:extLst>
          </p:cNvPr>
          <p:cNvSpPr/>
          <p:nvPr/>
        </p:nvSpPr>
        <p:spPr>
          <a:xfrm>
            <a:off x="9168112" y="1810707"/>
            <a:ext cx="760979" cy="7165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5A37DB8E-6B3B-40BD-7625-24193B5DFBF8}"/>
              </a:ext>
            </a:extLst>
          </p:cNvPr>
          <p:cNvSpPr/>
          <p:nvPr/>
        </p:nvSpPr>
        <p:spPr>
          <a:xfrm>
            <a:off x="10391935" y="1810707"/>
            <a:ext cx="760979" cy="7165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4458B632-D97B-633C-9E4E-87E31250DB28}"/>
              </a:ext>
            </a:extLst>
          </p:cNvPr>
          <p:cNvSpPr/>
          <p:nvPr/>
        </p:nvSpPr>
        <p:spPr>
          <a:xfrm>
            <a:off x="9168111" y="2681342"/>
            <a:ext cx="760979" cy="7165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Elipse 17">
            <a:extLst>
              <a:ext uri="{FF2B5EF4-FFF2-40B4-BE49-F238E27FC236}">
                <a16:creationId xmlns:a16="http://schemas.microsoft.com/office/drawing/2014/main" id="{6934E720-E5D2-993C-7C9B-C440C0AA89D8}"/>
              </a:ext>
            </a:extLst>
          </p:cNvPr>
          <p:cNvSpPr/>
          <p:nvPr/>
        </p:nvSpPr>
        <p:spPr>
          <a:xfrm>
            <a:off x="10391935" y="2676586"/>
            <a:ext cx="760979" cy="7165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5BED5CBE-E9ED-47F5-E0A8-87B075CA56D9}"/>
              </a:ext>
            </a:extLst>
          </p:cNvPr>
          <p:cNvSpPr/>
          <p:nvPr/>
        </p:nvSpPr>
        <p:spPr>
          <a:xfrm>
            <a:off x="9780023" y="3368772"/>
            <a:ext cx="760979" cy="7165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70D3259-25DA-D30C-1814-7EEE411087BE}"/>
              </a:ext>
            </a:extLst>
          </p:cNvPr>
          <p:cNvSpPr/>
          <p:nvPr/>
        </p:nvSpPr>
        <p:spPr>
          <a:xfrm>
            <a:off x="9345327" y="1783200"/>
            <a:ext cx="4065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</a:t>
            </a:r>
            <a:endParaRPr lang="es-ES" sz="4400" b="0" cap="none" spc="0" dirty="0">
              <a:ln w="0"/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F0C90A0B-182D-230B-0186-2F96CDBE2F74}"/>
              </a:ext>
            </a:extLst>
          </p:cNvPr>
          <p:cNvSpPr/>
          <p:nvPr/>
        </p:nvSpPr>
        <p:spPr>
          <a:xfrm>
            <a:off x="10569151" y="1783200"/>
            <a:ext cx="4065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B</a:t>
            </a: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962A401F-039B-D2CC-C9C3-0B8F80EE12BA}"/>
              </a:ext>
            </a:extLst>
          </p:cNvPr>
          <p:cNvSpPr/>
          <p:nvPr/>
        </p:nvSpPr>
        <p:spPr>
          <a:xfrm>
            <a:off x="9345327" y="2650122"/>
            <a:ext cx="4065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C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3EDEACE2-4F8F-BAF3-99EE-AE7C4DC4FD3F}"/>
              </a:ext>
            </a:extLst>
          </p:cNvPr>
          <p:cNvSpPr/>
          <p:nvPr/>
        </p:nvSpPr>
        <p:spPr>
          <a:xfrm>
            <a:off x="10569150" y="2650121"/>
            <a:ext cx="4065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AE3F9B6-7D42-FF97-D7C4-F6738C1E8E65}"/>
              </a:ext>
            </a:extLst>
          </p:cNvPr>
          <p:cNvSpPr/>
          <p:nvPr/>
        </p:nvSpPr>
        <p:spPr>
          <a:xfrm>
            <a:off x="9957242" y="3336509"/>
            <a:ext cx="4065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E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28169AE2-9423-95B0-8F5B-67D21C042D2E}"/>
              </a:ext>
            </a:extLst>
          </p:cNvPr>
          <p:cNvSpPr/>
          <p:nvPr/>
        </p:nvSpPr>
        <p:spPr>
          <a:xfrm>
            <a:off x="8857247" y="1284691"/>
            <a:ext cx="2606530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2400" b="1" cap="none" spc="50" dirty="0">
                <a:ln w="0"/>
                <a:solidFill>
                  <a:schemeClr val="accent1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Distribuidores</a:t>
            </a:r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638C15CA-C5D8-C259-3B68-D6D2148FB8E9}"/>
              </a:ext>
            </a:extLst>
          </p:cNvPr>
          <p:cNvSpPr/>
          <p:nvPr/>
        </p:nvSpPr>
        <p:spPr>
          <a:xfrm rot="10800000">
            <a:off x="2726970" y="5380126"/>
            <a:ext cx="1447629" cy="237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52" name="Picture 4" descr="contador de tiempo del cronómetro 24096373 PNG">
            <a:extLst>
              <a:ext uri="{FF2B5EF4-FFF2-40B4-BE49-F238E27FC236}">
                <a16:creationId xmlns:a16="http://schemas.microsoft.com/office/drawing/2014/main" id="{BE198B20-D9B0-BCDB-77A2-6C40173CE2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7661" y="2491245"/>
            <a:ext cx="928317" cy="928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Elipse 35">
            <a:extLst>
              <a:ext uri="{FF2B5EF4-FFF2-40B4-BE49-F238E27FC236}">
                <a16:creationId xmlns:a16="http://schemas.microsoft.com/office/drawing/2014/main" id="{77A82F8F-8B17-E381-9708-0FB5611C5445}"/>
              </a:ext>
            </a:extLst>
          </p:cNvPr>
          <p:cNvSpPr/>
          <p:nvPr/>
        </p:nvSpPr>
        <p:spPr>
          <a:xfrm>
            <a:off x="1216445" y="5194814"/>
            <a:ext cx="760979" cy="71651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Rectángulo 36">
            <a:extLst>
              <a:ext uri="{FF2B5EF4-FFF2-40B4-BE49-F238E27FC236}">
                <a16:creationId xmlns:a16="http://schemas.microsoft.com/office/drawing/2014/main" id="{5689840C-02DA-8240-AE80-3972BD31AB5C}"/>
              </a:ext>
            </a:extLst>
          </p:cNvPr>
          <p:cNvSpPr/>
          <p:nvPr/>
        </p:nvSpPr>
        <p:spPr>
          <a:xfrm>
            <a:off x="1393662" y="5168350"/>
            <a:ext cx="406545" cy="7694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4400" b="0" cap="none" spc="0" dirty="0">
                <a:ln w="0"/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</a:t>
            </a:r>
          </a:p>
        </p:txBody>
      </p:sp>
      <p:pic>
        <p:nvPicPr>
          <p:cNvPr id="38" name="Picture 6" descr="Medalla De Primer Lugar PNG ,dibujos Campeón, Medalla De Oro, Primer Lugar  PNG y PSD para Descargar Gratis | Pngtree">
            <a:extLst>
              <a:ext uri="{FF2B5EF4-FFF2-40B4-BE49-F238E27FC236}">
                <a16:creationId xmlns:a16="http://schemas.microsoft.com/office/drawing/2014/main" id="{F3E4641C-C430-294F-A83A-64EDD70C3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296" y="4975618"/>
            <a:ext cx="454305" cy="605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8074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7" grpId="0" animBg="1"/>
      <p:bldP spid="10" grpId="0" animBg="1"/>
      <p:bldP spid="22" grpId="0"/>
      <p:bldP spid="31" grpId="0" animBg="1"/>
      <p:bldP spid="13" grpId="0" animBg="1"/>
      <p:bldP spid="14" grpId="0" animBg="1"/>
      <p:bldP spid="15" grpId="0" animBg="1"/>
      <p:bldP spid="17" grpId="0" animBg="1"/>
      <p:bldP spid="18" grpId="0" animBg="1"/>
      <p:bldP spid="19" grpId="0" animBg="1"/>
      <p:bldP spid="20" grpId="0"/>
      <p:bldP spid="21" grpId="0"/>
      <p:bldP spid="24" grpId="0"/>
      <p:bldP spid="25" grpId="0"/>
      <p:bldP spid="26" grpId="0"/>
      <p:bldP spid="27" grpId="0"/>
      <p:bldP spid="28" grpId="0" animBg="1"/>
      <p:bldP spid="36" grpId="0" animBg="1"/>
      <p:bldP spid="3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BFBDC7-E153-4836-7C75-0B380D63BC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496A80D2-2605-42A1-467D-343085DC9FA4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4EA10F3-33CF-5D8A-6404-9474279115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 fontScale="90000"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Proceso de ventas – Trato Directo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2BBC30-5487-5FAB-E0AE-AEACD8BBDB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54" y="1762989"/>
            <a:ext cx="2221320" cy="2221320"/>
          </a:xfrm>
          <a:prstGeom prst="rect">
            <a:avLst/>
          </a:prstGeom>
        </p:spPr>
      </p:pic>
      <p:sp>
        <p:nvSpPr>
          <p:cNvPr id="7" name="Flecha: a la derecha 6">
            <a:extLst>
              <a:ext uri="{FF2B5EF4-FFF2-40B4-BE49-F238E27FC236}">
                <a16:creationId xmlns:a16="http://schemas.microsoft.com/office/drawing/2014/main" id="{143FB1C3-AECD-9E83-F6E8-F07C80AFF924}"/>
              </a:ext>
            </a:extLst>
          </p:cNvPr>
          <p:cNvSpPr/>
          <p:nvPr/>
        </p:nvSpPr>
        <p:spPr>
          <a:xfrm>
            <a:off x="3112655" y="2781945"/>
            <a:ext cx="1191490" cy="237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353A6C0-F239-6CC4-3FF3-E603B06176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8368" y="1762989"/>
            <a:ext cx="2221320" cy="2232403"/>
          </a:xfrm>
          <a:prstGeom prst="rect">
            <a:avLst/>
          </a:prstGeom>
        </p:spPr>
      </p:pic>
      <p:sp>
        <p:nvSpPr>
          <p:cNvPr id="10" name="Flecha: a la derecha 9">
            <a:extLst>
              <a:ext uri="{FF2B5EF4-FFF2-40B4-BE49-F238E27FC236}">
                <a16:creationId xmlns:a16="http://schemas.microsoft.com/office/drawing/2014/main" id="{B69E02CF-2B9E-51C4-F041-0DB3896C912F}"/>
              </a:ext>
            </a:extLst>
          </p:cNvPr>
          <p:cNvSpPr/>
          <p:nvPr/>
        </p:nvSpPr>
        <p:spPr>
          <a:xfrm>
            <a:off x="7123849" y="2726303"/>
            <a:ext cx="1124223" cy="23774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2058" name="Picture 10" descr="Email - Iconos gratis de comunicaciones">
            <a:extLst>
              <a:ext uri="{FF2B5EF4-FFF2-40B4-BE49-F238E27FC236}">
                <a16:creationId xmlns:a16="http://schemas.microsoft.com/office/drawing/2014/main" id="{DA54A78E-8D09-FEDE-9444-8FBBD4FD6D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7560" y="2283581"/>
            <a:ext cx="442722" cy="4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4">
            <a:extLst>
              <a:ext uri="{FF2B5EF4-FFF2-40B4-BE49-F238E27FC236}">
                <a16:creationId xmlns:a16="http://schemas.microsoft.com/office/drawing/2014/main" id="{95B03B9A-75C8-6AC4-8791-93D26DA3ED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0" descr="Email - Iconos gratis de comunicaciones">
            <a:extLst>
              <a:ext uri="{FF2B5EF4-FFF2-40B4-BE49-F238E27FC236}">
                <a16:creationId xmlns:a16="http://schemas.microsoft.com/office/drawing/2014/main" id="{D89F0DAC-70C4-0489-16A5-7CE1D235C8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599" y="2302164"/>
            <a:ext cx="442722" cy="44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8A0F52CC-CFDD-398A-9643-9D2ED18E07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3359" y="2391008"/>
            <a:ext cx="2933680" cy="733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A5D7D1A-92EF-7043-7225-BE3E622E3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154" y="1762989"/>
            <a:ext cx="1242574" cy="310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lecha: curvada hacia arriba 10">
            <a:extLst>
              <a:ext uri="{FF2B5EF4-FFF2-40B4-BE49-F238E27FC236}">
                <a16:creationId xmlns:a16="http://schemas.microsoft.com/office/drawing/2014/main" id="{0F7A2DC6-A100-78F6-7AC7-A863CE4294D5}"/>
              </a:ext>
            </a:extLst>
          </p:cNvPr>
          <p:cNvSpPr/>
          <p:nvPr/>
        </p:nvSpPr>
        <p:spPr>
          <a:xfrm>
            <a:off x="1840728" y="4276436"/>
            <a:ext cx="4144436" cy="812800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sp>
        <p:nvSpPr>
          <p:cNvPr id="13" name="Flecha: curvada hacia arriba 12">
            <a:extLst>
              <a:ext uri="{FF2B5EF4-FFF2-40B4-BE49-F238E27FC236}">
                <a16:creationId xmlns:a16="http://schemas.microsoft.com/office/drawing/2014/main" id="{3F904C23-4BFF-73AD-FE2D-42765FF8B937}"/>
              </a:ext>
            </a:extLst>
          </p:cNvPr>
          <p:cNvSpPr/>
          <p:nvPr/>
        </p:nvSpPr>
        <p:spPr>
          <a:xfrm>
            <a:off x="6289964" y="4332735"/>
            <a:ext cx="4144436" cy="812800"/>
          </a:xfrm>
          <a:prstGeom prst="curvedUp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chemeClr val="tx1"/>
              </a:solidFill>
            </a:endParaRPr>
          </a:p>
        </p:txBody>
      </p:sp>
      <p:pic>
        <p:nvPicPr>
          <p:cNvPr id="3076" name="Picture 4" descr="El tiempo pasa - Iconos gratis de hora y fecha">
            <a:extLst>
              <a:ext uri="{FF2B5EF4-FFF2-40B4-BE49-F238E27FC236}">
                <a16:creationId xmlns:a16="http://schemas.microsoft.com/office/drawing/2014/main" id="{E83B9D01-5333-998C-21F1-303E98BEE8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8016" y="5324073"/>
            <a:ext cx="960768" cy="960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Atrasado - Iconos gratis de negocios y finanzas">
            <a:extLst>
              <a:ext uri="{FF2B5EF4-FFF2-40B4-BE49-F238E27FC236}">
                <a16:creationId xmlns:a16="http://schemas.microsoft.com/office/drawing/2014/main" id="{0F95C7D9-21AA-4505-FA2D-730E331A93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1597" y="5324072"/>
            <a:ext cx="960769" cy="9607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385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4" dur="20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9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64" dur="2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11" grpId="0" animBg="1"/>
      <p:bldP spid="1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12FD80F-1B08-9A35-1235-4F49208B7C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AADDA850-CC94-E8CC-C49E-A6612544669E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838B3227-667B-8855-D372-E4ECBAC174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¿Qué es una homologación?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1BB43869-8460-A452-3C6E-E9EEB7DE8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79" y="126944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agrama de flujo: conector 1">
            <a:extLst>
              <a:ext uri="{FF2B5EF4-FFF2-40B4-BE49-F238E27FC236}">
                <a16:creationId xmlns:a16="http://schemas.microsoft.com/office/drawing/2014/main" id="{4B30BA83-18B9-B790-AA38-B24B944B81C8}"/>
              </a:ext>
            </a:extLst>
          </p:cNvPr>
          <p:cNvSpPr/>
          <p:nvPr/>
        </p:nvSpPr>
        <p:spPr>
          <a:xfrm>
            <a:off x="3962157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770AD0EC-6B03-FDDF-B761-476A9B6AEDD9}"/>
              </a:ext>
            </a:extLst>
          </p:cNvPr>
          <p:cNvSpPr/>
          <p:nvPr/>
        </p:nvSpPr>
        <p:spPr>
          <a:xfrm>
            <a:off x="4368557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AF98ABC7-C3A4-A649-843F-E194A2680F56}"/>
              </a:ext>
            </a:extLst>
          </p:cNvPr>
          <p:cNvSpPr/>
          <p:nvPr/>
        </p:nvSpPr>
        <p:spPr>
          <a:xfrm>
            <a:off x="3758957" y="369721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F116A384-C21C-B699-5D66-BC69F4258F78}"/>
              </a:ext>
            </a:extLst>
          </p:cNvPr>
          <p:cNvSpPr/>
          <p:nvPr/>
        </p:nvSpPr>
        <p:spPr>
          <a:xfrm>
            <a:off x="4165357" y="369721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F4F526AD-CF82-7430-5214-44B8D612B610}"/>
              </a:ext>
            </a:extLst>
          </p:cNvPr>
          <p:cNvSpPr/>
          <p:nvPr/>
        </p:nvSpPr>
        <p:spPr>
          <a:xfrm>
            <a:off x="4571757" y="369721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2CB40BC3-8DBD-F2FE-EF7C-447057014B19}"/>
              </a:ext>
            </a:extLst>
          </p:cNvPr>
          <p:cNvSpPr/>
          <p:nvPr/>
        </p:nvSpPr>
        <p:spPr>
          <a:xfrm>
            <a:off x="2133358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E6850D77-D98C-B6C6-8930-3372E67A2BEA}"/>
              </a:ext>
            </a:extLst>
          </p:cNvPr>
          <p:cNvSpPr/>
          <p:nvPr/>
        </p:nvSpPr>
        <p:spPr>
          <a:xfrm>
            <a:off x="2539758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94995CDA-2BE2-EF61-A2C9-AC0CF1997654}"/>
              </a:ext>
            </a:extLst>
          </p:cNvPr>
          <p:cNvSpPr/>
          <p:nvPr/>
        </p:nvSpPr>
        <p:spPr>
          <a:xfrm>
            <a:off x="2946158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89C00BB7-F7BA-909D-584A-A7BB4D2A06A5}"/>
              </a:ext>
            </a:extLst>
          </p:cNvPr>
          <p:cNvSpPr/>
          <p:nvPr/>
        </p:nvSpPr>
        <p:spPr>
          <a:xfrm>
            <a:off x="3352557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Diagrama de flujo: conector 19">
            <a:extLst>
              <a:ext uri="{FF2B5EF4-FFF2-40B4-BE49-F238E27FC236}">
                <a16:creationId xmlns:a16="http://schemas.microsoft.com/office/drawing/2014/main" id="{2C5D3924-490B-3857-0AE6-7F724FE39019}"/>
              </a:ext>
            </a:extLst>
          </p:cNvPr>
          <p:cNvSpPr/>
          <p:nvPr/>
        </p:nvSpPr>
        <p:spPr>
          <a:xfrm>
            <a:off x="3758957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Diagrama de flujo: conector 20">
            <a:extLst>
              <a:ext uri="{FF2B5EF4-FFF2-40B4-BE49-F238E27FC236}">
                <a16:creationId xmlns:a16="http://schemas.microsoft.com/office/drawing/2014/main" id="{EECB076F-EDB6-8204-8826-74E2486AC64E}"/>
              </a:ext>
            </a:extLst>
          </p:cNvPr>
          <p:cNvSpPr/>
          <p:nvPr/>
        </p:nvSpPr>
        <p:spPr>
          <a:xfrm>
            <a:off x="4165357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Diagrama de flujo: conector 21">
            <a:extLst>
              <a:ext uri="{FF2B5EF4-FFF2-40B4-BE49-F238E27FC236}">
                <a16:creationId xmlns:a16="http://schemas.microsoft.com/office/drawing/2014/main" id="{5EAB7A90-6020-8D07-6E77-CAED16F9CB48}"/>
              </a:ext>
            </a:extLst>
          </p:cNvPr>
          <p:cNvSpPr/>
          <p:nvPr/>
        </p:nvSpPr>
        <p:spPr>
          <a:xfrm>
            <a:off x="4571756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Diagrama de flujo: conector 22">
            <a:extLst>
              <a:ext uri="{FF2B5EF4-FFF2-40B4-BE49-F238E27FC236}">
                <a16:creationId xmlns:a16="http://schemas.microsoft.com/office/drawing/2014/main" id="{AD8B6FF5-1DC8-A4C2-49C6-7FD21BD1C4E7}"/>
              </a:ext>
            </a:extLst>
          </p:cNvPr>
          <p:cNvSpPr/>
          <p:nvPr/>
        </p:nvSpPr>
        <p:spPr>
          <a:xfrm>
            <a:off x="4978156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Diagrama de flujo: conector 23">
            <a:extLst>
              <a:ext uri="{FF2B5EF4-FFF2-40B4-BE49-F238E27FC236}">
                <a16:creationId xmlns:a16="http://schemas.microsoft.com/office/drawing/2014/main" id="{D575D3A6-04F1-A957-1EA0-F2928773B23A}"/>
              </a:ext>
            </a:extLst>
          </p:cNvPr>
          <p:cNvSpPr/>
          <p:nvPr/>
        </p:nvSpPr>
        <p:spPr>
          <a:xfrm>
            <a:off x="5384556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Diagrama de flujo: conector 24">
            <a:extLst>
              <a:ext uri="{FF2B5EF4-FFF2-40B4-BE49-F238E27FC236}">
                <a16:creationId xmlns:a16="http://schemas.microsoft.com/office/drawing/2014/main" id="{84665160-1CA7-D3E3-EC47-24D3B1B66E94}"/>
              </a:ext>
            </a:extLst>
          </p:cNvPr>
          <p:cNvSpPr/>
          <p:nvPr/>
        </p:nvSpPr>
        <p:spPr>
          <a:xfrm>
            <a:off x="5790955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4BFE0EB7-33AD-F21A-FAE9-4CD73AC98D40}"/>
              </a:ext>
            </a:extLst>
          </p:cNvPr>
          <p:cNvSpPr/>
          <p:nvPr/>
        </p:nvSpPr>
        <p:spPr>
          <a:xfrm>
            <a:off x="6197355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38904A11-84A0-8AFD-F353-049A545FE923}"/>
              </a:ext>
            </a:extLst>
          </p:cNvPr>
          <p:cNvSpPr/>
          <p:nvPr/>
        </p:nvSpPr>
        <p:spPr>
          <a:xfrm>
            <a:off x="6603755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61A2E34E-096A-3256-DC1B-6C9B828E0513}"/>
              </a:ext>
            </a:extLst>
          </p:cNvPr>
          <p:cNvSpPr/>
          <p:nvPr/>
        </p:nvSpPr>
        <p:spPr>
          <a:xfrm>
            <a:off x="2364933" y="2305861"/>
            <a:ext cx="154657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b="1" cap="none" spc="0" dirty="0">
                <a:ln/>
                <a:solidFill>
                  <a:schemeClr val="accent1"/>
                </a:solidFill>
                <a:effectLst/>
              </a:rPr>
              <a:t>Proveedores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427B80AD-CD8C-D163-6457-6996790FE7D8}"/>
              </a:ext>
            </a:extLst>
          </p:cNvPr>
          <p:cNvSpPr/>
          <p:nvPr/>
        </p:nvSpPr>
        <p:spPr>
          <a:xfrm>
            <a:off x="1999669" y="3697211"/>
            <a:ext cx="16853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b="1" dirty="0">
                <a:ln/>
                <a:solidFill>
                  <a:schemeClr val="accent1"/>
                </a:solidFill>
              </a:rPr>
              <a:t>Distribuidores</a:t>
            </a:r>
            <a:endParaRPr lang="es-ES" b="1" cap="none" spc="0" dirty="0">
              <a:ln/>
              <a:solidFill>
                <a:schemeClr val="accent1"/>
              </a:solidFill>
              <a:effectLst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FC4DDD6E-8B59-38BA-92FC-06AF5EFDD68C}"/>
              </a:ext>
            </a:extLst>
          </p:cNvPr>
          <p:cNvSpPr/>
          <p:nvPr/>
        </p:nvSpPr>
        <p:spPr>
          <a:xfrm>
            <a:off x="98482" y="5304117"/>
            <a:ext cx="2214197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b="1" dirty="0">
                <a:ln/>
                <a:solidFill>
                  <a:schemeClr val="accent1"/>
                </a:solidFill>
              </a:rPr>
              <a:t>Clientes</a:t>
            </a:r>
          </a:p>
          <a:p>
            <a:pPr algn="ctr"/>
            <a:r>
              <a:rPr lang="es-ES" b="1" cap="none" spc="0" dirty="0">
                <a:ln/>
                <a:solidFill>
                  <a:schemeClr val="accent1"/>
                </a:solidFill>
                <a:effectLst/>
              </a:rPr>
              <a:t>Públicos</a:t>
            </a:r>
            <a:r>
              <a:rPr lang="es-ES" b="1" dirty="0">
                <a:ln/>
                <a:solidFill>
                  <a:schemeClr val="accent1"/>
                </a:solidFill>
              </a:rPr>
              <a:t> y Privados</a:t>
            </a:r>
            <a:endParaRPr lang="es-ES" b="1" cap="none" spc="0" dirty="0">
              <a:ln/>
              <a:solidFill>
                <a:schemeClr val="accent1"/>
              </a:solidFill>
              <a:effectLst/>
            </a:endParaRP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E7854F46-06F8-0E22-2CA4-3F3FE401FB41}"/>
              </a:ext>
            </a:extLst>
          </p:cNvPr>
          <p:cNvSpPr/>
          <p:nvPr/>
        </p:nvSpPr>
        <p:spPr>
          <a:xfrm>
            <a:off x="4805610" y="1176198"/>
            <a:ext cx="212357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3200" b="1" cap="none" spc="0" dirty="0">
                <a:ln/>
                <a:solidFill>
                  <a:schemeClr val="accent4"/>
                </a:solidFill>
                <a:effectLst/>
              </a:rPr>
              <a:t>Año 2000</a:t>
            </a:r>
          </a:p>
        </p:txBody>
      </p:sp>
      <p:pic>
        <p:nvPicPr>
          <p:cNvPr id="38" name="Imagen 37" descr="Tijeras sobre una superfici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2A919D9C-D8C1-BBF0-AB92-257CBE09919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7916">
            <a:off x="9339601" y="1100846"/>
            <a:ext cx="1786674" cy="2259301"/>
          </a:xfrm>
          <a:prstGeom prst="rect">
            <a:avLst/>
          </a:prstGeom>
        </p:spPr>
      </p:pic>
      <p:sp>
        <p:nvSpPr>
          <p:cNvPr id="41" name="Flecha: a la derecha 40">
            <a:extLst>
              <a:ext uri="{FF2B5EF4-FFF2-40B4-BE49-F238E27FC236}">
                <a16:creationId xmlns:a16="http://schemas.microsoft.com/office/drawing/2014/main" id="{5F072AFA-43C5-FB2C-4489-DF644A9E84B3}"/>
              </a:ext>
            </a:extLst>
          </p:cNvPr>
          <p:cNvSpPr/>
          <p:nvPr/>
        </p:nvSpPr>
        <p:spPr>
          <a:xfrm rot="4951286" flipV="1">
            <a:off x="4207741" y="3181876"/>
            <a:ext cx="889079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7C2EA96-A75D-4864-C01E-D8C26398EAAE}"/>
              </a:ext>
            </a:extLst>
          </p:cNvPr>
          <p:cNvSpPr txBox="1"/>
          <p:nvPr/>
        </p:nvSpPr>
        <p:spPr>
          <a:xfrm>
            <a:off x="4666722" y="2927681"/>
            <a:ext cx="766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accent1"/>
                </a:solidFill>
              </a:rPr>
              <a:t>B120</a:t>
            </a:r>
            <a:endParaRPr lang="es-MX" sz="1600" dirty="0">
              <a:solidFill>
                <a:schemeClr val="accent1"/>
              </a:solidFill>
            </a:endParaRPr>
          </a:p>
        </p:txBody>
      </p:sp>
      <p:sp>
        <p:nvSpPr>
          <p:cNvPr id="43" name="Flecha: a la derecha 42">
            <a:extLst>
              <a:ext uri="{FF2B5EF4-FFF2-40B4-BE49-F238E27FC236}">
                <a16:creationId xmlns:a16="http://schemas.microsoft.com/office/drawing/2014/main" id="{137B5C3C-C480-4F2B-D2F2-96BCDC260621}"/>
              </a:ext>
            </a:extLst>
          </p:cNvPr>
          <p:cNvSpPr/>
          <p:nvPr/>
        </p:nvSpPr>
        <p:spPr>
          <a:xfrm rot="3933175" flipV="1">
            <a:off x="4578845" y="4654679"/>
            <a:ext cx="1203141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896C570B-E275-E937-DADB-CBFF3B10AB15}"/>
              </a:ext>
            </a:extLst>
          </p:cNvPr>
          <p:cNvSpPr txBox="1"/>
          <p:nvPr/>
        </p:nvSpPr>
        <p:spPr>
          <a:xfrm>
            <a:off x="5227536" y="4508261"/>
            <a:ext cx="766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accent1"/>
                </a:solidFill>
              </a:rPr>
              <a:t>B120</a:t>
            </a:r>
            <a:endParaRPr lang="es-MX" sz="1600" dirty="0">
              <a:solidFill>
                <a:schemeClr val="accent1"/>
              </a:solidFill>
            </a:endParaRPr>
          </a:p>
        </p:txBody>
      </p:sp>
      <p:sp>
        <p:nvSpPr>
          <p:cNvPr id="45" name="Diagrama de flujo: conector 44">
            <a:extLst>
              <a:ext uri="{FF2B5EF4-FFF2-40B4-BE49-F238E27FC236}">
                <a16:creationId xmlns:a16="http://schemas.microsoft.com/office/drawing/2014/main" id="{E7D5B3AF-9DC8-42C0-AACF-C5613FCAD737}"/>
              </a:ext>
            </a:extLst>
          </p:cNvPr>
          <p:cNvSpPr/>
          <p:nvPr/>
        </p:nvSpPr>
        <p:spPr>
          <a:xfrm>
            <a:off x="4368557" y="2307040"/>
            <a:ext cx="406400" cy="4064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Diagrama de flujo: conector 45">
            <a:extLst>
              <a:ext uri="{FF2B5EF4-FFF2-40B4-BE49-F238E27FC236}">
                <a16:creationId xmlns:a16="http://schemas.microsoft.com/office/drawing/2014/main" id="{28C0BC03-420A-C155-F3D1-F6E861E15991}"/>
              </a:ext>
            </a:extLst>
          </p:cNvPr>
          <p:cNvSpPr/>
          <p:nvPr/>
        </p:nvSpPr>
        <p:spPr>
          <a:xfrm>
            <a:off x="4571756" y="3702125"/>
            <a:ext cx="406400" cy="4064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Diagrama de flujo: conector 46">
            <a:extLst>
              <a:ext uri="{FF2B5EF4-FFF2-40B4-BE49-F238E27FC236}">
                <a16:creationId xmlns:a16="http://schemas.microsoft.com/office/drawing/2014/main" id="{EFC7A165-A9C2-8B55-3958-FC1AF8B9D892}"/>
              </a:ext>
            </a:extLst>
          </p:cNvPr>
          <p:cNvSpPr/>
          <p:nvPr/>
        </p:nvSpPr>
        <p:spPr>
          <a:xfrm>
            <a:off x="5384556" y="5304117"/>
            <a:ext cx="406400" cy="4064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7E5D33E6-AD91-F53C-7972-5458C2506587}"/>
              </a:ext>
            </a:extLst>
          </p:cNvPr>
          <p:cNvSpPr txBox="1"/>
          <p:nvPr/>
        </p:nvSpPr>
        <p:spPr>
          <a:xfrm>
            <a:off x="5301427" y="5710517"/>
            <a:ext cx="766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accent1"/>
                </a:solidFill>
              </a:rPr>
              <a:t>B120</a:t>
            </a:r>
            <a:endParaRPr lang="es-MX" sz="1600" dirty="0">
              <a:solidFill>
                <a:schemeClr val="accent1"/>
              </a:solidFill>
            </a:endParaRP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6CC024F9-B3ED-D7FB-83E8-EBC9FBEDBB00}"/>
              </a:ext>
            </a:extLst>
          </p:cNvPr>
          <p:cNvSpPr txBox="1"/>
          <p:nvPr/>
        </p:nvSpPr>
        <p:spPr>
          <a:xfrm>
            <a:off x="4533901" y="3715745"/>
            <a:ext cx="56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J&amp;J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17F9FB5-AA01-E799-A07A-BA2D29A6CDD8}"/>
              </a:ext>
            </a:extLst>
          </p:cNvPr>
          <p:cNvSpPr txBox="1"/>
          <p:nvPr/>
        </p:nvSpPr>
        <p:spPr>
          <a:xfrm>
            <a:off x="7753350" y="2712261"/>
            <a:ext cx="45427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accent1"/>
                </a:solidFill>
              </a:rPr>
              <a:t>Código de la empresa Jhonson &amp; Jhonson B120</a:t>
            </a:r>
            <a:endParaRPr lang="es-MX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9485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9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4" fill="hold">
                      <p:stCondLst>
                        <p:cond delay="indefinite"/>
                      </p:stCondLst>
                      <p:childTnLst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8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42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" grpId="0" animBg="1"/>
      <p:bldP spid="3" grpId="0" animBg="1"/>
      <p:bldP spid="5" grpId="0" animBg="1"/>
      <p:bldP spid="8" grpId="0" animBg="1"/>
      <p:bldP spid="11" grpId="0" animBg="1"/>
      <p:bldP spid="13" grpId="0" animBg="1"/>
      <p:bldP spid="15" grpId="0" animBg="1"/>
      <p:bldP spid="17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/>
      <p:bldP spid="29" grpId="0"/>
      <p:bldP spid="30" grpId="0"/>
      <p:bldP spid="31" grpId="0"/>
      <p:bldP spid="41" grpId="0" animBg="1"/>
      <p:bldP spid="42" grpId="0"/>
      <p:bldP spid="43" grpId="0" animBg="1"/>
      <p:bldP spid="44" grpId="0"/>
      <p:bldP spid="45" grpId="0" animBg="1"/>
      <p:bldP spid="46" grpId="0" animBg="1"/>
      <p:bldP spid="47" grpId="0" animBg="1"/>
      <p:bldP spid="48" grpId="0"/>
      <p:bldP spid="4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89FE593-7301-D583-D522-7207A6CBB4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471445FE-70E9-FD53-EB64-8FA10DD55FE3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id="{FB667E8F-4A0C-729D-F329-B2B7595343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¿Qué es una homologación?</a:t>
            </a:r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9158AAA5-365F-3FC9-ED04-ECCBCF2F8D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5679" y="126944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iagrama de flujo: conector 1">
            <a:extLst>
              <a:ext uri="{FF2B5EF4-FFF2-40B4-BE49-F238E27FC236}">
                <a16:creationId xmlns:a16="http://schemas.microsoft.com/office/drawing/2014/main" id="{9F886571-FFA1-6F54-A691-F910F743AD4F}"/>
              </a:ext>
            </a:extLst>
          </p:cNvPr>
          <p:cNvSpPr/>
          <p:nvPr/>
        </p:nvSpPr>
        <p:spPr>
          <a:xfrm>
            <a:off x="3962157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" name="Diagrama de flujo: conector 2">
            <a:extLst>
              <a:ext uri="{FF2B5EF4-FFF2-40B4-BE49-F238E27FC236}">
                <a16:creationId xmlns:a16="http://schemas.microsoft.com/office/drawing/2014/main" id="{14267E7A-D565-9D85-D8D3-39E0ABD2DA5F}"/>
              </a:ext>
            </a:extLst>
          </p:cNvPr>
          <p:cNvSpPr/>
          <p:nvPr/>
        </p:nvSpPr>
        <p:spPr>
          <a:xfrm>
            <a:off x="4368557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" name="Diagrama de flujo: conector 4">
            <a:extLst>
              <a:ext uri="{FF2B5EF4-FFF2-40B4-BE49-F238E27FC236}">
                <a16:creationId xmlns:a16="http://schemas.microsoft.com/office/drawing/2014/main" id="{19B3F0C0-B0A5-400E-70A5-43B35361DBE4}"/>
              </a:ext>
            </a:extLst>
          </p:cNvPr>
          <p:cNvSpPr/>
          <p:nvPr/>
        </p:nvSpPr>
        <p:spPr>
          <a:xfrm>
            <a:off x="3758957" y="369721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Diagrama de flujo: conector 7">
            <a:extLst>
              <a:ext uri="{FF2B5EF4-FFF2-40B4-BE49-F238E27FC236}">
                <a16:creationId xmlns:a16="http://schemas.microsoft.com/office/drawing/2014/main" id="{E7C6F2BE-21F2-3530-49EB-2C0514FE729D}"/>
              </a:ext>
            </a:extLst>
          </p:cNvPr>
          <p:cNvSpPr/>
          <p:nvPr/>
        </p:nvSpPr>
        <p:spPr>
          <a:xfrm>
            <a:off x="4165357" y="369721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Diagrama de flujo: conector 10">
            <a:extLst>
              <a:ext uri="{FF2B5EF4-FFF2-40B4-BE49-F238E27FC236}">
                <a16:creationId xmlns:a16="http://schemas.microsoft.com/office/drawing/2014/main" id="{C0997214-D58A-DA35-DB2B-B6BA7FE237C4}"/>
              </a:ext>
            </a:extLst>
          </p:cNvPr>
          <p:cNvSpPr/>
          <p:nvPr/>
        </p:nvSpPr>
        <p:spPr>
          <a:xfrm>
            <a:off x="4571757" y="369721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Diagrama de flujo: conector 12">
            <a:extLst>
              <a:ext uri="{FF2B5EF4-FFF2-40B4-BE49-F238E27FC236}">
                <a16:creationId xmlns:a16="http://schemas.microsoft.com/office/drawing/2014/main" id="{CE1AFFD3-E404-6212-09D1-4B48C367DBD0}"/>
              </a:ext>
            </a:extLst>
          </p:cNvPr>
          <p:cNvSpPr/>
          <p:nvPr/>
        </p:nvSpPr>
        <p:spPr>
          <a:xfrm>
            <a:off x="2133358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Diagrama de flujo: conector 14">
            <a:extLst>
              <a:ext uri="{FF2B5EF4-FFF2-40B4-BE49-F238E27FC236}">
                <a16:creationId xmlns:a16="http://schemas.microsoft.com/office/drawing/2014/main" id="{F39CFFAC-D148-4AD0-346D-8D0F5710177B}"/>
              </a:ext>
            </a:extLst>
          </p:cNvPr>
          <p:cNvSpPr/>
          <p:nvPr/>
        </p:nvSpPr>
        <p:spPr>
          <a:xfrm>
            <a:off x="2539758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7" name="Diagrama de flujo: conector 16">
            <a:extLst>
              <a:ext uri="{FF2B5EF4-FFF2-40B4-BE49-F238E27FC236}">
                <a16:creationId xmlns:a16="http://schemas.microsoft.com/office/drawing/2014/main" id="{0E23B43B-5554-4333-CC9F-21848C922BB4}"/>
              </a:ext>
            </a:extLst>
          </p:cNvPr>
          <p:cNvSpPr/>
          <p:nvPr/>
        </p:nvSpPr>
        <p:spPr>
          <a:xfrm>
            <a:off x="2946158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8" name="Diagrama de flujo: conector 17">
            <a:extLst>
              <a:ext uri="{FF2B5EF4-FFF2-40B4-BE49-F238E27FC236}">
                <a16:creationId xmlns:a16="http://schemas.microsoft.com/office/drawing/2014/main" id="{E6328E97-08BE-1C11-8F48-5F55B9517589}"/>
              </a:ext>
            </a:extLst>
          </p:cNvPr>
          <p:cNvSpPr/>
          <p:nvPr/>
        </p:nvSpPr>
        <p:spPr>
          <a:xfrm>
            <a:off x="3352557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0" name="Diagrama de flujo: conector 19">
            <a:extLst>
              <a:ext uri="{FF2B5EF4-FFF2-40B4-BE49-F238E27FC236}">
                <a16:creationId xmlns:a16="http://schemas.microsoft.com/office/drawing/2014/main" id="{9F4BB513-09BB-A4C7-EB74-E507F6F028EC}"/>
              </a:ext>
            </a:extLst>
          </p:cNvPr>
          <p:cNvSpPr/>
          <p:nvPr/>
        </p:nvSpPr>
        <p:spPr>
          <a:xfrm>
            <a:off x="3758957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1" name="Diagrama de flujo: conector 20">
            <a:extLst>
              <a:ext uri="{FF2B5EF4-FFF2-40B4-BE49-F238E27FC236}">
                <a16:creationId xmlns:a16="http://schemas.microsoft.com/office/drawing/2014/main" id="{8F0D8727-3D77-E440-0A50-43D965987AEB}"/>
              </a:ext>
            </a:extLst>
          </p:cNvPr>
          <p:cNvSpPr/>
          <p:nvPr/>
        </p:nvSpPr>
        <p:spPr>
          <a:xfrm>
            <a:off x="4165357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2" name="Diagrama de flujo: conector 21">
            <a:extLst>
              <a:ext uri="{FF2B5EF4-FFF2-40B4-BE49-F238E27FC236}">
                <a16:creationId xmlns:a16="http://schemas.microsoft.com/office/drawing/2014/main" id="{6580FD16-2EA3-3239-BE2A-CD1F6543BCE7}"/>
              </a:ext>
            </a:extLst>
          </p:cNvPr>
          <p:cNvSpPr/>
          <p:nvPr/>
        </p:nvSpPr>
        <p:spPr>
          <a:xfrm>
            <a:off x="4571756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3" name="Diagrama de flujo: conector 22">
            <a:extLst>
              <a:ext uri="{FF2B5EF4-FFF2-40B4-BE49-F238E27FC236}">
                <a16:creationId xmlns:a16="http://schemas.microsoft.com/office/drawing/2014/main" id="{0B9C427F-0629-CED9-1BF1-43A6758A2A21}"/>
              </a:ext>
            </a:extLst>
          </p:cNvPr>
          <p:cNvSpPr/>
          <p:nvPr/>
        </p:nvSpPr>
        <p:spPr>
          <a:xfrm>
            <a:off x="4978156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4" name="Diagrama de flujo: conector 23">
            <a:extLst>
              <a:ext uri="{FF2B5EF4-FFF2-40B4-BE49-F238E27FC236}">
                <a16:creationId xmlns:a16="http://schemas.microsoft.com/office/drawing/2014/main" id="{C5470480-75F0-E8E9-5DB9-21D94B5CDA32}"/>
              </a:ext>
            </a:extLst>
          </p:cNvPr>
          <p:cNvSpPr/>
          <p:nvPr/>
        </p:nvSpPr>
        <p:spPr>
          <a:xfrm>
            <a:off x="5384556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5" name="Diagrama de flujo: conector 24">
            <a:extLst>
              <a:ext uri="{FF2B5EF4-FFF2-40B4-BE49-F238E27FC236}">
                <a16:creationId xmlns:a16="http://schemas.microsoft.com/office/drawing/2014/main" id="{1C9B4E3A-290F-E3C3-737B-A3A72D152F8F}"/>
              </a:ext>
            </a:extLst>
          </p:cNvPr>
          <p:cNvSpPr/>
          <p:nvPr/>
        </p:nvSpPr>
        <p:spPr>
          <a:xfrm>
            <a:off x="5790955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Diagrama de flujo: conector 25">
            <a:extLst>
              <a:ext uri="{FF2B5EF4-FFF2-40B4-BE49-F238E27FC236}">
                <a16:creationId xmlns:a16="http://schemas.microsoft.com/office/drawing/2014/main" id="{C74DA6CB-F56C-6AC8-2792-CB3CDB313281}"/>
              </a:ext>
            </a:extLst>
          </p:cNvPr>
          <p:cNvSpPr/>
          <p:nvPr/>
        </p:nvSpPr>
        <p:spPr>
          <a:xfrm>
            <a:off x="6197355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Diagrama de flujo: conector 26">
            <a:extLst>
              <a:ext uri="{FF2B5EF4-FFF2-40B4-BE49-F238E27FC236}">
                <a16:creationId xmlns:a16="http://schemas.microsoft.com/office/drawing/2014/main" id="{6A01992A-FBD0-30DF-8E06-D7D29ACCAC2B}"/>
              </a:ext>
            </a:extLst>
          </p:cNvPr>
          <p:cNvSpPr/>
          <p:nvPr/>
        </p:nvSpPr>
        <p:spPr>
          <a:xfrm>
            <a:off x="6603755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D578D1F-A234-EA3F-1FDE-9ED1FB39A3DF}"/>
              </a:ext>
            </a:extLst>
          </p:cNvPr>
          <p:cNvSpPr/>
          <p:nvPr/>
        </p:nvSpPr>
        <p:spPr>
          <a:xfrm>
            <a:off x="2388176" y="2305861"/>
            <a:ext cx="1500091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b="1" cap="none" spc="0" dirty="0">
                <a:ln/>
                <a:solidFill>
                  <a:schemeClr val="accent1"/>
                </a:solidFill>
                <a:effectLst/>
              </a:rPr>
              <a:t>Proveedores</a:t>
            </a: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3694A15D-2804-02E3-67C0-DB7AD7152DCD}"/>
              </a:ext>
            </a:extLst>
          </p:cNvPr>
          <p:cNvSpPr/>
          <p:nvPr/>
        </p:nvSpPr>
        <p:spPr>
          <a:xfrm>
            <a:off x="1999669" y="3697211"/>
            <a:ext cx="1685398" cy="369332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b="1" dirty="0">
                <a:ln/>
                <a:solidFill>
                  <a:schemeClr val="accent1"/>
                </a:solidFill>
              </a:rPr>
              <a:t>Distribuidores</a:t>
            </a:r>
            <a:endParaRPr lang="es-ES" b="1" cap="none" spc="0" dirty="0">
              <a:ln/>
              <a:solidFill>
                <a:schemeClr val="accent1"/>
              </a:solidFill>
              <a:effectLst/>
            </a:endParaRPr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32B7449D-A5DE-09ED-B771-338BF550883E}"/>
              </a:ext>
            </a:extLst>
          </p:cNvPr>
          <p:cNvSpPr/>
          <p:nvPr/>
        </p:nvSpPr>
        <p:spPr>
          <a:xfrm>
            <a:off x="112987" y="5304117"/>
            <a:ext cx="2214196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b="1" dirty="0">
                <a:ln/>
                <a:solidFill>
                  <a:schemeClr val="accent1"/>
                </a:solidFill>
              </a:rPr>
              <a:t>Clientes</a:t>
            </a:r>
          </a:p>
          <a:p>
            <a:pPr algn="ctr"/>
            <a:r>
              <a:rPr lang="es-ES" b="1" cap="none" spc="0" dirty="0">
                <a:ln/>
                <a:solidFill>
                  <a:schemeClr val="accent1"/>
                </a:solidFill>
                <a:effectLst/>
              </a:rPr>
              <a:t>Públicos y Privados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A038DDEF-B9EA-91DC-510E-76FAA5358A2E}"/>
              </a:ext>
            </a:extLst>
          </p:cNvPr>
          <p:cNvSpPr/>
          <p:nvPr/>
        </p:nvSpPr>
        <p:spPr>
          <a:xfrm>
            <a:off x="4857975" y="1211371"/>
            <a:ext cx="201884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es-ES" sz="3200" b="1" cap="none" spc="0" dirty="0">
                <a:ln/>
                <a:solidFill>
                  <a:schemeClr val="accent4"/>
                </a:solidFill>
                <a:effectLst/>
              </a:rPr>
              <a:t>Año 2024</a:t>
            </a:r>
          </a:p>
        </p:txBody>
      </p:sp>
      <p:pic>
        <p:nvPicPr>
          <p:cNvPr id="38" name="Imagen 37" descr="Tijeras sobre una superficie de color negro&#10;&#10;Descripción generada automáticamente con confianza media">
            <a:extLst>
              <a:ext uri="{FF2B5EF4-FFF2-40B4-BE49-F238E27FC236}">
                <a16:creationId xmlns:a16="http://schemas.microsoft.com/office/drawing/2014/main" id="{DC0B496F-B7AB-DEF1-BE1E-5D284717EA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4837916">
            <a:off x="9339601" y="1100846"/>
            <a:ext cx="1786674" cy="2259301"/>
          </a:xfrm>
          <a:prstGeom prst="rect">
            <a:avLst/>
          </a:prstGeom>
        </p:spPr>
      </p:pic>
      <p:sp>
        <p:nvSpPr>
          <p:cNvPr id="45" name="Diagrama de flujo: conector 44">
            <a:extLst>
              <a:ext uri="{FF2B5EF4-FFF2-40B4-BE49-F238E27FC236}">
                <a16:creationId xmlns:a16="http://schemas.microsoft.com/office/drawing/2014/main" id="{3B6E4DCF-D135-3016-81DA-EBEE7BF95ED1}"/>
              </a:ext>
            </a:extLst>
          </p:cNvPr>
          <p:cNvSpPr/>
          <p:nvPr/>
        </p:nvSpPr>
        <p:spPr>
          <a:xfrm>
            <a:off x="4368557" y="2307040"/>
            <a:ext cx="406400" cy="4064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6" name="Diagrama de flujo: conector 45">
            <a:extLst>
              <a:ext uri="{FF2B5EF4-FFF2-40B4-BE49-F238E27FC236}">
                <a16:creationId xmlns:a16="http://schemas.microsoft.com/office/drawing/2014/main" id="{87D01CFD-30B4-3917-29B8-0B7F4F74AE94}"/>
              </a:ext>
            </a:extLst>
          </p:cNvPr>
          <p:cNvSpPr/>
          <p:nvPr/>
        </p:nvSpPr>
        <p:spPr>
          <a:xfrm>
            <a:off x="4571756" y="3702125"/>
            <a:ext cx="406400" cy="4064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7" name="Diagrama de flujo: conector 46">
            <a:extLst>
              <a:ext uri="{FF2B5EF4-FFF2-40B4-BE49-F238E27FC236}">
                <a16:creationId xmlns:a16="http://schemas.microsoft.com/office/drawing/2014/main" id="{299B876A-8FD7-F569-04B7-CD4011E84362}"/>
              </a:ext>
            </a:extLst>
          </p:cNvPr>
          <p:cNvSpPr/>
          <p:nvPr/>
        </p:nvSpPr>
        <p:spPr>
          <a:xfrm>
            <a:off x="5384556" y="5304117"/>
            <a:ext cx="406400" cy="4064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Diagrama de flujo: conector 3">
            <a:extLst>
              <a:ext uri="{FF2B5EF4-FFF2-40B4-BE49-F238E27FC236}">
                <a16:creationId xmlns:a16="http://schemas.microsoft.com/office/drawing/2014/main" id="{BB6278FF-C429-AE3A-0C17-09D6876F490A}"/>
              </a:ext>
            </a:extLst>
          </p:cNvPr>
          <p:cNvSpPr/>
          <p:nvPr/>
        </p:nvSpPr>
        <p:spPr>
          <a:xfrm>
            <a:off x="7019145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Diagrama de flujo: conector 6">
            <a:extLst>
              <a:ext uri="{FF2B5EF4-FFF2-40B4-BE49-F238E27FC236}">
                <a16:creationId xmlns:a16="http://schemas.microsoft.com/office/drawing/2014/main" id="{A5BCFD77-3601-57B1-C637-9370ADB27221}"/>
              </a:ext>
            </a:extLst>
          </p:cNvPr>
          <p:cNvSpPr/>
          <p:nvPr/>
        </p:nvSpPr>
        <p:spPr>
          <a:xfrm>
            <a:off x="7425545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Diagrama de flujo: conector 11">
            <a:extLst>
              <a:ext uri="{FF2B5EF4-FFF2-40B4-BE49-F238E27FC236}">
                <a16:creationId xmlns:a16="http://schemas.microsoft.com/office/drawing/2014/main" id="{D79BF7B4-12CD-5A02-4A6B-87776145E1B1}"/>
              </a:ext>
            </a:extLst>
          </p:cNvPr>
          <p:cNvSpPr/>
          <p:nvPr/>
        </p:nvSpPr>
        <p:spPr>
          <a:xfrm>
            <a:off x="7831945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Diagrama de flujo: conector 13">
            <a:extLst>
              <a:ext uri="{FF2B5EF4-FFF2-40B4-BE49-F238E27FC236}">
                <a16:creationId xmlns:a16="http://schemas.microsoft.com/office/drawing/2014/main" id="{05E9B4B7-6AA7-FC78-D8CE-11AD208F3835}"/>
              </a:ext>
            </a:extLst>
          </p:cNvPr>
          <p:cNvSpPr/>
          <p:nvPr/>
        </p:nvSpPr>
        <p:spPr>
          <a:xfrm>
            <a:off x="8238345" y="530411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6" name="Diagrama de flujo: conector 15">
            <a:extLst>
              <a:ext uri="{FF2B5EF4-FFF2-40B4-BE49-F238E27FC236}">
                <a16:creationId xmlns:a16="http://schemas.microsoft.com/office/drawing/2014/main" id="{BD405E26-DD87-5EF9-D226-E74EF5C76F02}"/>
              </a:ext>
            </a:extLst>
          </p:cNvPr>
          <p:cNvSpPr/>
          <p:nvPr/>
        </p:nvSpPr>
        <p:spPr>
          <a:xfrm>
            <a:off x="4978155" y="370562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9" name="Diagrama de flujo: conector 18">
            <a:extLst>
              <a:ext uri="{FF2B5EF4-FFF2-40B4-BE49-F238E27FC236}">
                <a16:creationId xmlns:a16="http://schemas.microsoft.com/office/drawing/2014/main" id="{D8F9ACE8-E2D2-6626-D29D-2483110988AE}"/>
              </a:ext>
            </a:extLst>
          </p:cNvPr>
          <p:cNvSpPr/>
          <p:nvPr/>
        </p:nvSpPr>
        <p:spPr>
          <a:xfrm>
            <a:off x="5384555" y="370562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2" name="Diagrama de flujo: conector 31">
            <a:extLst>
              <a:ext uri="{FF2B5EF4-FFF2-40B4-BE49-F238E27FC236}">
                <a16:creationId xmlns:a16="http://schemas.microsoft.com/office/drawing/2014/main" id="{1B74A82F-2A56-C865-9E4D-C90E1B674DBB}"/>
              </a:ext>
            </a:extLst>
          </p:cNvPr>
          <p:cNvSpPr/>
          <p:nvPr/>
        </p:nvSpPr>
        <p:spPr>
          <a:xfrm>
            <a:off x="5799945" y="370562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3" name="Diagrama de flujo: conector 32">
            <a:extLst>
              <a:ext uri="{FF2B5EF4-FFF2-40B4-BE49-F238E27FC236}">
                <a16:creationId xmlns:a16="http://schemas.microsoft.com/office/drawing/2014/main" id="{F4E70708-1457-772A-D7A8-3598C904CEAC}"/>
              </a:ext>
            </a:extLst>
          </p:cNvPr>
          <p:cNvSpPr/>
          <p:nvPr/>
        </p:nvSpPr>
        <p:spPr>
          <a:xfrm>
            <a:off x="6206345" y="370562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Diagrama de flujo: conector 33">
            <a:extLst>
              <a:ext uri="{FF2B5EF4-FFF2-40B4-BE49-F238E27FC236}">
                <a16:creationId xmlns:a16="http://schemas.microsoft.com/office/drawing/2014/main" id="{2DF2A186-1FA5-4CE2-0AC7-91A3E040D3ED}"/>
              </a:ext>
            </a:extLst>
          </p:cNvPr>
          <p:cNvSpPr/>
          <p:nvPr/>
        </p:nvSpPr>
        <p:spPr>
          <a:xfrm>
            <a:off x="6612745" y="370562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5" name="Diagrama de flujo: conector 34">
            <a:extLst>
              <a:ext uri="{FF2B5EF4-FFF2-40B4-BE49-F238E27FC236}">
                <a16:creationId xmlns:a16="http://schemas.microsoft.com/office/drawing/2014/main" id="{208677D8-24D4-4716-E58B-E3C996684618}"/>
              </a:ext>
            </a:extLst>
          </p:cNvPr>
          <p:cNvSpPr/>
          <p:nvPr/>
        </p:nvSpPr>
        <p:spPr>
          <a:xfrm>
            <a:off x="7019145" y="3705627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Diagrama de flujo: conector 35">
            <a:extLst>
              <a:ext uri="{FF2B5EF4-FFF2-40B4-BE49-F238E27FC236}">
                <a16:creationId xmlns:a16="http://schemas.microsoft.com/office/drawing/2014/main" id="{B6AE32DE-327D-58FE-29CF-1023328FB7FF}"/>
              </a:ext>
            </a:extLst>
          </p:cNvPr>
          <p:cNvSpPr/>
          <p:nvPr/>
        </p:nvSpPr>
        <p:spPr>
          <a:xfrm>
            <a:off x="4765965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7" name="Diagrama de flujo: conector 36">
            <a:extLst>
              <a:ext uri="{FF2B5EF4-FFF2-40B4-BE49-F238E27FC236}">
                <a16:creationId xmlns:a16="http://schemas.microsoft.com/office/drawing/2014/main" id="{84971FD4-7A98-15F0-D14C-7DF15E3BB359}"/>
              </a:ext>
            </a:extLst>
          </p:cNvPr>
          <p:cNvSpPr/>
          <p:nvPr/>
        </p:nvSpPr>
        <p:spPr>
          <a:xfrm>
            <a:off x="5181355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9" name="Diagrama de flujo: conector 38">
            <a:extLst>
              <a:ext uri="{FF2B5EF4-FFF2-40B4-BE49-F238E27FC236}">
                <a16:creationId xmlns:a16="http://schemas.microsoft.com/office/drawing/2014/main" id="{7D1F1C16-0AE0-74FC-AF8A-850057CCCACE}"/>
              </a:ext>
            </a:extLst>
          </p:cNvPr>
          <p:cNvSpPr/>
          <p:nvPr/>
        </p:nvSpPr>
        <p:spPr>
          <a:xfrm>
            <a:off x="5587755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0" name="Diagrama de flujo: conector 39">
            <a:extLst>
              <a:ext uri="{FF2B5EF4-FFF2-40B4-BE49-F238E27FC236}">
                <a16:creationId xmlns:a16="http://schemas.microsoft.com/office/drawing/2014/main" id="{50DC22D8-199E-3A8B-3C44-25F354F73FA3}"/>
              </a:ext>
            </a:extLst>
          </p:cNvPr>
          <p:cNvSpPr/>
          <p:nvPr/>
        </p:nvSpPr>
        <p:spPr>
          <a:xfrm>
            <a:off x="5994155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9" name="Diagrama de flujo: conector 48">
            <a:extLst>
              <a:ext uri="{FF2B5EF4-FFF2-40B4-BE49-F238E27FC236}">
                <a16:creationId xmlns:a16="http://schemas.microsoft.com/office/drawing/2014/main" id="{AD630B03-3AB3-F4EC-C428-530EB3862833}"/>
              </a:ext>
            </a:extLst>
          </p:cNvPr>
          <p:cNvSpPr/>
          <p:nvPr/>
        </p:nvSpPr>
        <p:spPr>
          <a:xfrm>
            <a:off x="6400555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0" name="Diagrama de flujo: conector 49">
            <a:extLst>
              <a:ext uri="{FF2B5EF4-FFF2-40B4-BE49-F238E27FC236}">
                <a16:creationId xmlns:a16="http://schemas.microsoft.com/office/drawing/2014/main" id="{4C7DD2D9-9CBE-1C4D-87EF-DFA00B9D9C9E}"/>
              </a:ext>
            </a:extLst>
          </p:cNvPr>
          <p:cNvSpPr/>
          <p:nvPr/>
        </p:nvSpPr>
        <p:spPr>
          <a:xfrm>
            <a:off x="6814038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1" name="Diagrama de flujo: conector 50">
            <a:extLst>
              <a:ext uri="{FF2B5EF4-FFF2-40B4-BE49-F238E27FC236}">
                <a16:creationId xmlns:a16="http://schemas.microsoft.com/office/drawing/2014/main" id="{4A16D4FA-42E6-FC30-198D-3E8D2FCA3B0F}"/>
              </a:ext>
            </a:extLst>
          </p:cNvPr>
          <p:cNvSpPr/>
          <p:nvPr/>
        </p:nvSpPr>
        <p:spPr>
          <a:xfrm>
            <a:off x="7220438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2" name="Diagrama de flujo: conector 51">
            <a:extLst>
              <a:ext uri="{FF2B5EF4-FFF2-40B4-BE49-F238E27FC236}">
                <a16:creationId xmlns:a16="http://schemas.microsoft.com/office/drawing/2014/main" id="{87DA7791-2B7B-4449-1A83-01FECF00285B}"/>
              </a:ext>
            </a:extLst>
          </p:cNvPr>
          <p:cNvSpPr/>
          <p:nvPr/>
        </p:nvSpPr>
        <p:spPr>
          <a:xfrm>
            <a:off x="7626838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3" name="Diagrama de flujo: conector 52">
            <a:extLst>
              <a:ext uri="{FF2B5EF4-FFF2-40B4-BE49-F238E27FC236}">
                <a16:creationId xmlns:a16="http://schemas.microsoft.com/office/drawing/2014/main" id="{973A9360-33B4-81A0-A967-1540B14ABBBA}"/>
              </a:ext>
            </a:extLst>
          </p:cNvPr>
          <p:cNvSpPr/>
          <p:nvPr/>
        </p:nvSpPr>
        <p:spPr>
          <a:xfrm>
            <a:off x="8033238" y="230586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4" name="Diagrama de flujo: conector 53">
            <a:extLst>
              <a:ext uri="{FF2B5EF4-FFF2-40B4-BE49-F238E27FC236}">
                <a16:creationId xmlns:a16="http://schemas.microsoft.com/office/drawing/2014/main" id="{16EAAB9E-E3B6-14E8-CC36-E38DFF799470}"/>
              </a:ext>
            </a:extLst>
          </p:cNvPr>
          <p:cNvSpPr/>
          <p:nvPr/>
        </p:nvSpPr>
        <p:spPr>
          <a:xfrm>
            <a:off x="7423638" y="369721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5" name="Diagrama de flujo: conector 54">
            <a:extLst>
              <a:ext uri="{FF2B5EF4-FFF2-40B4-BE49-F238E27FC236}">
                <a16:creationId xmlns:a16="http://schemas.microsoft.com/office/drawing/2014/main" id="{E82F2A11-3CD3-0F84-3EDB-97E5527DAC2D}"/>
              </a:ext>
            </a:extLst>
          </p:cNvPr>
          <p:cNvSpPr/>
          <p:nvPr/>
        </p:nvSpPr>
        <p:spPr>
          <a:xfrm>
            <a:off x="7830038" y="369721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6" name="Diagrama de flujo: conector 55">
            <a:extLst>
              <a:ext uri="{FF2B5EF4-FFF2-40B4-BE49-F238E27FC236}">
                <a16:creationId xmlns:a16="http://schemas.microsoft.com/office/drawing/2014/main" id="{E9F604E2-1FA3-82D8-05EA-FA426898FCC2}"/>
              </a:ext>
            </a:extLst>
          </p:cNvPr>
          <p:cNvSpPr/>
          <p:nvPr/>
        </p:nvSpPr>
        <p:spPr>
          <a:xfrm>
            <a:off x="8236438" y="369721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7" name="Diagrama de flujo: conector 56">
            <a:extLst>
              <a:ext uri="{FF2B5EF4-FFF2-40B4-BE49-F238E27FC236}">
                <a16:creationId xmlns:a16="http://schemas.microsoft.com/office/drawing/2014/main" id="{4DFF72DE-E254-F4C7-0CEC-6522362246CF}"/>
              </a:ext>
            </a:extLst>
          </p:cNvPr>
          <p:cNvSpPr/>
          <p:nvPr/>
        </p:nvSpPr>
        <p:spPr>
          <a:xfrm>
            <a:off x="8642838" y="3697211"/>
            <a:ext cx="406400" cy="406400"/>
          </a:xfrm>
          <a:prstGeom prst="flowChartConnector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8" name="Flecha: a la derecha 57">
            <a:extLst>
              <a:ext uri="{FF2B5EF4-FFF2-40B4-BE49-F238E27FC236}">
                <a16:creationId xmlns:a16="http://schemas.microsoft.com/office/drawing/2014/main" id="{801910A4-3046-8726-0473-0C6D7CEB99AA}"/>
              </a:ext>
            </a:extLst>
          </p:cNvPr>
          <p:cNvSpPr/>
          <p:nvPr/>
        </p:nvSpPr>
        <p:spPr>
          <a:xfrm rot="18770369">
            <a:off x="5476969" y="4697819"/>
            <a:ext cx="1529481" cy="5422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94566135-6FC3-BBC8-3670-1CD1FE625460}"/>
              </a:ext>
            </a:extLst>
          </p:cNvPr>
          <p:cNvSpPr txBox="1"/>
          <p:nvPr/>
        </p:nvSpPr>
        <p:spPr>
          <a:xfrm>
            <a:off x="6287320" y="4547754"/>
            <a:ext cx="7666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accent1"/>
                </a:solidFill>
              </a:rPr>
              <a:t>B120</a:t>
            </a:r>
            <a:endParaRPr lang="es-MX" sz="1600" dirty="0">
              <a:solidFill>
                <a:schemeClr val="accent1"/>
              </a:solidFill>
            </a:endParaRPr>
          </a:p>
        </p:txBody>
      </p:sp>
      <p:sp>
        <p:nvSpPr>
          <p:cNvPr id="60" name="Diagrama de flujo: conector 59">
            <a:extLst>
              <a:ext uri="{FF2B5EF4-FFF2-40B4-BE49-F238E27FC236}">
                <a16:creationId xmlns:a16="http://schemas.microsoft.com/office/drawing/2014/main" id="{2F5E62A0-5BF5-FA10-21FB-537EF599667F}"/>
              </a:ext>
            </a:extLst>
          </p:cNvPr>
          <p:cNvSpPr/>
          <p:nvPr/>
        </p:nvSpPr>
        <p:spPr>
          <a:xfrm>
            <a:off x="6610838" y="3705627"/>
            <a:ext cx="406400" cy="4064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1" name="Signo de multiplicación 60">
            <a:extLst>
              <a:ext uri="{FF2B5EF4-FFF2-40B4-BE49-F238E27FC236}">
                <a16:creationId xmlns:a16="http://schemas.microsoft.com/office/drawing/2014/main" id="{600ECA79-E131-37AD-369C-C367B214A9A9}"/>
              </a:ext>
            </a:extLst>
          </p:cNvPr>
          <p:cNvSpPr/>
          <p:nvPr/>
        </p:nvSpPr>
        <p:spPr>
          <a:xfrm>
            <a:off x="6227528" y="4467660"/>
            <a:ext cx="766619" cy="557639"/>
          </a:xfrm>
          <a:prstGeom prst="mathMultiply">
            <a:avLst/>
          </a:prstGeom>
          <a:solidFill>
            <a:srgbClr val="C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3" name="Flecha: a la derecha 62">
            <a:extLst>
              <a:ext uri="{FF2B5EF4-FFF2-40B4-BE49-F238E27FC236}">
                <a16:creationId xmlns:a16="http://schemas.microsoft.com/office/drawing/2014/main" id="{C786A800-158F-5287-6075-0787853EE59F}"/>
              </a:ext>
            </a:extLst>
          </p:cNvPr>
          <p:cNvSpPr/>
          <p:nvPr/>
        </p:nvSpPr>
        <p:spPr>
          <a:xfrm rot="15738917" flipV="1">
            <a:off x="6264036" y="3185655"/>
            <a:ext cx="937030" cy="45719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4" name="Diagrama de flujo: conector 63">
            <a:extLst>
              <a:ext uri="{FF2B5EF4-FFF2-40B4-BE49-F238E27FC236}">
                <a16:creationId xmlns:a16="http://schemas.microsoft.com/office/drawing/2014/main" id="{B628ADD3-7848-14E4-BBAA-B0D73F092F0E}"/>
              </a:ext>
            </a:extLst>
          </p:cNvPr>
          <p:cNvSpPr/>
          <p:nvPr/>
        </p:nvSpPr>
        <p:spPr>
          <a:xfrm>
            <a:off x="6407638" y="2307745"/>
            <a:ext cx="406400" cy="406400"/>
          </a:xfrm>
          <a:prstGeom prst="flowChartConnector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B2FDD001-8A01-D80E-80D8-C895C4A9447C}"/>
              </a:ext>
            </a:extLst>
          </p:cNvPr>
          <p:cNvSpPr txBox="1"/>
          <p:nvPr/>
        </p:nvSpPr>
        <p:spPr>
          <a:xfrm>
            <a:off x="6781572" y="2962690"/>
            <a:ext cx="131768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1600" dirty="0">
                <a:solidFill>
                  <a:schemeClr val="accent1"/>
                </a:solidFill>
              </a:rPr>
              <a:t>103-223-345</a:t>
            </a:r>
            <a:endParaRPr lang="es-MX" sz="1600" dirty="0">
              <a:solidFill>
                <a:schemeClr val="accent1"/>
              </a:solidFill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54942E7-0280-6457-F860-C28000566844}"/>
              </a:ext>
            </a:extLst>
          </p:cNvPr>
          <p:cNvSpPr txBox="1"/>
          <p:nvPr/>
        </p:nvSpPr>
        <p:spPr>
          <a:xfrm>
            <a:off x="4533901" y="3715745"/>
            <a:ext cx="567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J&amp;J</a:t>
            </a:r>
          </a:p>
        </p:txBody>
      </p:sp>
      <p:sp>
        <p:nvSpPr>
          <p:cNvPr id="66" name="CuadroTexto 65">
            <a:extLst>
              <a:ext uri="{FF2B5EF4-FFF2-40B4-BE49-F238E27FC236}">
                <a16:creationId xmlns:a16="http://schemas.microsoft.com/office/drawing/2014/main" id="{2456FEEF-3D7A-C921-F1E2-35AF96B1D645}"/>
              </a:ext>
            </a:extLst>
          </p:cNvPr>
          <p:cNvSpPr txBox="1"/>
          <p:nvPr/>
        </p:nvSpPr>
        <p:spPr>
          <a:xfrm>
            <a:off x="6551018" y="3722906"/>
            <a:ext cx="5619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dirty="0"/>
              <a:t>DM</a:t>
            </a:r>
          </a:p>
        </p:txBody>
      </p:sp>
      <p:sp>
        <p:nvSpPr>
          <p:cNvPr id="67" name="CuadroTexto 66">
            <a:extLst>
              <a:ext uri="{FF2B5EF4-FFF2-40B4-BE49-F238E27FC236}">
                <a16:creationId xmlns:a16="http://schemas.microsoft.com/office/drawing/2014/main" id="{D2791431-FB0D-4F8E-7AFF-7BAC00C5E535}"/>
              </a:ext>
            </a:extLst>
          </p:cNvPr>
          <p:cNvSpPr txBox="1"/>
          <p:nvPr/>
        </p:nvSpPr>
        <p:spPr>
          <a:xfrm>
            <a:off x="9470428" y="2610283"/>
            <a:ext cx="229429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L" sz="1600" dirty="0">
                <a:solidFill>
                  <a:schemeClr val="accent1"/>
                </a:solidFill>
              </a:rPr>
              <a:t>Cod Dolphin Medical</a:t>
            </a:r>
          </a:p>
          <a:p>
            <a:pPr algn="ctr"/>
            <a:r>
              <a:rPr lang="es-CL" sz="1600" dirty="0">
                <a:solidFill>
                  <a:schemeClr val="accent1"/>
                </a:solidFill>
              </a:rPr>
              <a:t>103-223-345</a:t>
            </a:r>
            <a:endParaRPr lang="es-MX" sz="1600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0977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87" dur="2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2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97" dur="2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2" dur="2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2" dur="2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12" grpId="0" animBg="1"/>
      <p:bldP spid="14" grpId="0" animBg="1"/>
      <p:bldP spid="16" grpId="0" animBg="1"/>
      <p:bldP spid="19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9" grpId="0" animBg="1"/>
      <p:bldP spid="40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/>
      <p:bldP spid="60" grpId="0" animBg="1"/>
      <p:bldP spid="61" grpId="0" animBg="1"/>
      <p:bldP spid="63" grpId="0" animBg="1"/>
      <p:bldP spid="64" grpId="0" animBg="1"/>
      <p:bldP spid="65" grpId="0"/>
      <p:bldP spid="66" grpId="0"/>
      <p:bldP spid="6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A8AFCCE-111B-668A-A1C6-89055751B2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D6FFFAD5-6181-6D9E-2134-30B31E2C0A44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A00898B8-0543-275C-4A5C-711D184044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Ejemplo de Homologación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D5E0922-F825-D787-5272-8D025E24BD69}"/>
              </a:ext>
            </a:extLst>
          </p:cNvPr>
          <p:cNvSpPr txBox="1"/>
          <p:nvPr/>
        </p:nvSpPr>
        <p:spPr>
          <a:xfrm>
            <a:off x="1950825" y="1212789"/>
            <a:ext cx="13891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Licitación</a:t>
            </a:r>
            <a:endParaRPr lang="es-MX" sz="2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D4C4695D-3279-9709-E95C-501D81F0D2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6B9AF522-831C-B772-A6EE-05A030E265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0075" y="1620325"/>
            <a:ext cx="4975924" cy="329155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A6C082E3-2390-2BE6-1A81-AB6C74315671}"/>
              </a:ext>
            </a:extLst>
          </p:cNvPr>
          <p:cNvSpPr txBox="1"/>
          <p:nvPr/>
        </p:nvSpPr>
        <p:spPr>
          <a:xfrm>
            <a:off x="8998909" y="1232635"/>
            <a:ext cx="19007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CL" sz="2000" b="1" dirty="0">
                <a:solidFill>
                  <a:schemeClr val="tx2">
                    <a:lumMod val="90000"/>
                    <a:lumOff val="10000"/>
                  </a:schemeClr>
                </a:solidFill>
              </a:rPr>
              <a:t>Trato Directo</a:t>
            </a:r>
            <a:endParaRPr lang="es-MX" sz="2000" b="1" dirty="0">
              <a:solidFill>
                <a:schemeClr val="tx2">
                  <a:lumMod val="90000"/>
                  <a:lumOff val="10000"/>
                </a:schemeClr>
              </a:solidFill>
            </a:endParaRPr>
          </a:p>
        </p:txBody>
      </p:sp>
      <p:sp>
        <p:nvSpPr>
          <p:cNvPr id="5" name="Elipse 4">
            <a:extLst>
              <a:ext uri="{FF2B5EF4-FFF2-40B4-BE49-F238E27FC236}">
                <a16:creationId xmlns:a16="http://schemas.microsoft.com/office/drawing/2014/main" id="{02214C9C-43DF-6C01-9041-C1ACD09E7840}"/>
              </a:ext>
            </a:extLst>
          </p:cNvPr>
          <p:cNvSpPr/>
          <p:nvPr/>
        </p:nvSpPr>
        <p:spPr>
          <a:xfrm>
            <a:off x="1170396" y="1627480"/>
            <a:ext cx="997527" cy="2849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8" name="Elipse 7">
            <a:extLst>
              <a:ext uri="{FF2B5EF4-FFF2-40B4-BE49-F238E27FC236}">
                <a16:creationId xmlns:a16="http://schemas.microsoft.com/office/drawing/2014/main" id="{D91CA010-77A7-B9AA-F4F1-645B282CDA3B}"/>
              </a:ext>
            </a:extLst>
          </p:cNvPr>
          <p:cNvSpPr/>
          <p:nvPr/>
        </p:nvSpPr>
        <p:spPr>
          <a:xfrm>
            <a:off x="1170396" y="2221939"/>
            <a:ext cx="997527" cy="2849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1" name="Elipse 10">
            <a:extLst>
              <a:ext uri="{FF2B5EF4-FFF2-40B4-BE49-F238E27FC236}">
                <a16:creationId xmlns:a16="http://schemas.microsoft.com/office/drawing/2014/main" id="{7F321C7C-0152-30F9-4C8F-08C9AB74331F}"/>
              </a:ext>
            </a:extLst>
          </p:cNvPr>
          <p:cNvSpPr/>
          <p:nvPr/>
        </p:nvSpPr>
        <p:spPr>
          <a:xfrm>
            <a:off x="1170396" y="2694747"/>
            <a:ext cx="997527" cy="2849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4DDEFE91-CAD0-306D-C804-920F9AD93A74}"/>
              </a:ext>
            </a:extLst>
          </p:cNvPr>
          <p:cNvSpPr/>
          <p:nvPr/>
        </p:nvSpPr>
        <p:spPr>
          <a:xfrm>
            <a:off x="1170396" y="3133032"/>
            <a:ext cx="997527" cy="2849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E659E1D5-5454-649F-298F-1EC9D76C8056}"/>
              </a:ext>
            </a:extLst>
          </p:cNvPr>
          <p:cNvSpPr/>
          <p:nvPr/>
        </p:nvSpPr>
        <p:spPr>
          <a:xfrm>
            <a:off x="1170396" y="3605489"/>
            <a:ext cx="997527" cy="2849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A6A4D802-2DD8-98E9-45A6-106C4962EBFE}"/>
              </a:ext>
            </a:extLst>
          </p:cNvPr>
          <p:cNvSpPr/>
          <p:nvPr/>
        </p:nvSpPr>
        <p:spPr>
          <a:xfrm>
            <a:off x="1170395" y="4047339"/>
            <a:ext cx="997527" cy="2849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BBB03641-C36C-2016-7252-68A6A78F1C85}"/>
              </a:ext>
            </a:extLst>
          </p:cNvPr>
          <p:cNvSpPr/>
          <p:nvPr/>
        </p:nvSpPr>
        <p:spPr>
          <a:xfrm>
            <a:off x="1170394" y="4499302"/>
            <a:ext cx="997527" cy="284991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39" name="Imagen 38">
            <a:extLst>
              <a:ext uri="{FF2B5EF4-FFF2-40B4-BE49-F238E27FC236}">
                <a16:creationId xmlns:a16="http://schemas.microsoft.com/office/drawing/2014/main" id="{34FE0E1D-5819-E2F1-C320-A76DCDCC9C5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9876" y="1601981"/>
            <a:ext cx="4075858" cy="3221242"/>
          </a:xfrm>
          <a:prstGeom prst="rect">
            <a:avLst/>
          </a:prstGeom>
        </p:spPr>
      </p:pic>
      <p:sp>
        <p:nvSpPr>
          <p:cNvPr id="20" name="Elipse 19">
            <a:extLst>
              <a:ext uri="{FF2B5EF4-FFF2-40B4-BE49-F238E27FC236}">
                <a16:creationId xmlns:a16="http://schemas.microsoft.com/office/drawing/2014/main" id="{DEE51103-5EF7-6584-82FE-97ED07209BBD}"/>
              </a:ext>
            </a:extLst>
          </p:cNvPr>
          <p:cNvSpPr/>
          <p:nvPr/>
        </p:nvSpPr>
        <p:spPr>
          <a:xfrm>
            <a:off x="8512676" y="2383689"/>
            <a:ext cx="632069" cy="2278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A5327E13-12BD-B48A-950F-54DD1FB05BA0}"/>
              </a:ext>
            </a:extLst>
          </p:cNvPr>
          <p:cNvSpPr/>
          <p:nvPr/>
        </p:nvSpPr>
        <p:spPr>
          <a:xfrm>
            <a:off x="8512676" y="2600087"/>
            <a:ext cx="632069" cy="2278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7" name="Elipse 26">
            <a:extLst>
              <a:ext uri="{FF2B5EF4-FFF2-40B4-BE49-F238E27FC236}">
                <a16:creationId xmlns:a16="http://schemas.microsoft.com/office/drawing/2014/main" id="{C78941CA-393F-2CFC-1FDA-18986DF9B1E1}"/>
              </a:ext>
            </a:extLst>
          </p:cNvPr>
          <p:cNvSpPr/>
          <p:nvPr/>
        </p:nvSpPr>
        <p:spPr>
          <a:xfrm>
            <a:off x="8512676" y="2827915"/>
            <a:ext cx="632069" cy="2278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8" name="Elipse 27">
            <a:extLst>
              <a:ext uri="{FF2B5EF4-FFF2-40B4-BE49-F238E27FC236}">
                <a16:creationId xmlns:a16="http://schemas.microsoft.com/office/drawing/2014/main" id="{A6FD1741-E42C-1FFC-421F-EC3805290E89}"/>
              </a:ext>
            </a:extLst>
          </p:cNvPr>
          <p:cNvSpPr/>
          <p:nvPr/>
        </p:nvSpPr>
        <p:spPr>
          <a:xfrm>
            <a:off x="8512676" y="3075099"/>
            <a:ext cx="632069" cy="2278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2EEFC10D-F016-5F4C-97F7-657BDE008774}"/>
              </a:ext>
            </a:extLst>
          </p:cNvPr>
          <p:cNvSpPr/>
          <p:nvPr/>
        </p:nvSpPr>
        <p:spPr>
          <a:xfrm>
            <a:off x="8512676" y="3283571"/>
            <a:ext cx="632069" cy="2278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C2AC648-7CF0-7717-65D1-721BF6008208}"/>
              </a:ext>
            </a:extLst>
          </p:cNvPr>
          <p:cNvSpPr/>
          <p:nvPr/>
        </p:nvSpPr>
        <p:spPr>
          <a:xfrm>
            <a:off x="8512676" y="3501244"/>
            <a:ext cx="632069" cy="2278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36" name="Elipse 35">
            <a:extLst>
              <a:ext uri="{FF2B5EF4-FFF2-40B4-BE49-F238E27FC236}">
                <a16:creationId xmlns:a16="http://schemas.microsoft.com/office/drawing/2014/main" id="{C8AC9D7E-FEDB-03C4-DD99-DED6F9826129}"/>
              </a:ext>
            </a:extLst>
          </p:cNvPr>
          <p:cNvSpPr/>
          <p:nvPr/>
        </p:nvSpPr>
        <p:spPr>
          <a:xfrm>
            <a:off x="8512676" y="3729072"/>
            <a:ext cx="632069" cy="2278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graphicFrame>
        <p:nvGraphicFramePr>
          <p:cNvPr id="40" name="Tabla 39">
            <a:extLst>
              <a:ext uri="{FF2B5EF4-FFF2-40B4-BE49-F238E27FC236}">
                <a16:creationId xmlns:a16="http://schemas.microsoft.com/office/drawing/2014/main" id="{0D348109-D0FA-E61A-9607-93A7757033D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4416974"/>
              </p:ext>
            </p:extLst>
          </p:nvPr>
        </p:nvGraphicFramePr>
        <p:xfrm>
          <a:off x="5411537" y="5218788"/>
          <a:ext cx="2082800" cy="13335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760840">
                  <a:extLst>
                    <a:ext uri="{9D8B030D-6E8A-4147-A177-3AD203B41FA5}">
                      <a16:colId xmlns:a16="http://schemas.microsoft.com/office/drawing/2014/main" val="1303862147"/>
                    </a:ext>
                  </a:extLst>
                </a:gridCol>
                <a:gridCol w="1321960">
                  <a:extLst>
                    <a:ext uri="{9D8B030D-6E8A-4147-A177-3AD203B41FA5}">
                      <a16:colId xmlns:a16="http://schemas.microsoft.com/office/drawing/2014/main" val="1044620565"/>
                    </a:ext>
                  </a:extLst>
                </a:gridCol>
              </a:tblGrid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DM234-567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Pinza Optica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6301351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DM234-445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Pinza Mandibula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812779946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DM234-234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 dirty="0">
                          <a:effectLst/>
                        </a:rPr>
                        <a:t>Pinza Nasal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62447957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DM234-987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Pinza Grunwald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71132183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DME456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 dirty="0">
                          <a:effectLst/>
                        </a:rPr>
                        <a:t>Especulo auricular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7672813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DME345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Epeculo Hartman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07048426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>
                          <a:effectLst/>
                        </a:rPr>
                        <a:t>DME989</a:t>
                      </a:r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u="none" strike="noStrike" dirty="0">
                          <a:effectLst/>
                        </a:rPr>
                        <a:t>Especulo N4</a:t>
                      </a:r>
                      <a:endParaRPr lang="es-MX" sz="1100" b="0" i="0" u="none" strike="noStrike" dirty="0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97871542"/>
                  </a:ext>
                </a:extLst>
              </a:tr>
            </a:tbl>
          </a:graphicData>
        </a:graphic>
      </p:graphicFrame>
      <p:pic>
        <p:nvPicPr>
          <p:cNvPr id="41" name="Picture 2" descr="Quiénes Somos – Dolphin Medical">
            <a:extLst>
              <a:ext uri="{FF2B5EF4-FFF2-40B4-BE49-F238E27FC236}">
                <a16:creationId xmlns:a16="http://schemas.microsoft.com/office/drawing/2014/main" id="{CD88688B-BC3E-BDE8-619B-809169BFF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7242" y="4784293"/>
            <a:ext cx="751390" cy="401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Flecha: hacia abajo 41">
            <a:extLst>
              <a:ext uri="{FF2B5EF4-FFF2-40B4-BE49-F238E27FC236}">
                <a16:creationId xmlns:a16="http://schemas.microsoft.com/office/drawing/2014/main" id="{20EB5437-EE8C-34E9-483C-7FD5E30CF6CF}"/>
              </a:ext>
            </a:extLst>
          </p:cNvPr>
          <p:cNvSpPr/>
          <p:nvPr/>
        </p:nvSpPr>
        <p:spPr>
          <a:xfrm rot="17937250">
            <a:off x="4288607" y="4768152"/>
            <a:ext cx="348650" cy="15055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3" name="Flecha: hacia abajo 42">
            <a:extLst>
              <a:ext uri="{FF2B5EF4-FFF2-40B4-BE49-F238E27FC236}">
                <a16:creationId xmlns:a16="http://schemas.microsoft.com/office/drawing/2014/main" id="{871BFF5D-5D80-3166-112B-D7EDC7E390A7}"/>
              </a:ext>
            </a:extLst>
          </p:cNvPr>
          <p:cNvSpPr/>
          <p:nvPr/>
        </p:nvSpPr>
        <p:spPr>
          <a:xfrm rot="3382675">
            <a:off x="8101225" y="4723132"/>
            <a:ext cx="348650" cy="1505527"/>
          </a:xfrm>
          <a:prstGeom prst="down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50891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3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6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3" grpId="0"/>
      <p:bldP spid="5" grpId="0" animBg="1"/>
      <p:bldP spid="8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20" grpId="0" animBg="1"/>
      <p:bldP spid="26" grpId="0" animBg="1"/>
      <p:bldP spid="27" grpId="0" animBg="1"/>
      <p:bldP spid="28" grpId="0" animBg="1"/>
      <p:bldP spid="29" grpId="0" animBg="1"/>
      <p:bldP spid="34" grpId="0" animBg="1"/>
      <p:bldP spid="36" grpId="0" animBg="1"/>
      <p:bldP spid="42" grpId="0" animBg="1"/>
      <p:bldP spid="4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8000">
              <a:schemeClr val="accent1">
                <a:lumMod val="45000"/>
                <a:lumOff val="55000"/>
              </a:schemeClr>
            </a:gs>
            <a:gs pos="62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16554F9-3A2A-AB40-892A-99367DB859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ángulo 34">
            <a:extLst>
              <a:ext uri="{FF2B5EF4-FFF2-40B4-BE49-F238E27FC236}">
                <a16:creationId xmlns:a16="http://schemas.microsoft.com/office/drawing/2014/main" id="{3FA887B7-736C-BE70-9545-04FDA0702C90}"/>
              </a:ext>
            </a:extLst>
          </p:cNvPr>
          <p:cNvSpPr/>
          <p:nvPr/>
        </p:nvSpPr>
        <p:spPr>
          <a:xfrm>
            <a:off x="0" y="-1"/>
            <a:ext cx="12192000" cy="101128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D09E61A-47AF-825F-FB45-2A44532734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57889" y="126944"/>
            <a:ext cx="7619021" cy="716514"/>
          </a:xfrm>
        </p:spPr>
        <p:txBody>
          <a:bodyPr>
            <a:normAutofit/>
          </a:bodyPr>
          <a:lstStyle/>
          <a:p>
            <a:r>
              <a:rPr lang="es-CL" sz="4400" dirty="0">
                <a:solidFill>
                  <a:schemeClr val="bg1"/>
                </a:solidFill>
              </a:rPr>
              <a:t>Problema  </a:t>
            </a:r>
          </a:p>
        </p:txBody>
      </p:sp>
      <p:pic>
        <p:nvPicPr>
          <p:cNvPr id="32" name="Picture 4">
            <a:extLst>
              <a:ext uri="{FF2B5EF4-FFF2-40B4-BE49-F238E27FC236}">
                <a16:creationId xmlns:a16="http://schemas.microsoft.com/office/drawing/2014/main" id="{EBAF0CD4-722F-A3DD-CEC1-948A0FCF89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99647" y="6364878"/>
            <a:ext cx="928317" cy="228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327EED38-97A8-2719-51D9-E981CBC7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987" y="2598041"/>
            <a:ext cx="2703959" cy="2703959"/>
          </a:xfrm>
          <a:prstGeom prst="rect">
            <a:avLst/>
          </a:prstGeom>
        </p:spPr>
      </p:pic>
      <p:sp>
        <p:nvSpPr>
          <p:cNvPr id="14" name="Título 1">
            <a:extLst>
              <a:ext uri="{FF2B5EF4-FFF2-40B4-BE49-F238E27FC236}">
                <a16:creationId xmlns:a16="http://schemas.microsoft.com/office/drawing/2014/main" id="{D3106170-79BA-4881-3E06-3BE31EAC944E}"/>
              </a:ext>
            </a:extLst>
          </p:cNvPr>
          <p:cNvSpPr txBox="1">
            <a:spLocks/>
          </p:cNvSpPr>
          <p:nvPr/>
        </p:nvSpPr>
        <p:spPr>
          <a:xfrm>
            <a:off x="-78971" y="928309"/>
            <a:ext cx="6606284" cy="1148711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s-CL" sz="4000" dirty="0">
                <a:solidFill>
                  <a:schemeClr val="tx2">
                    <a:lumMod val="90000"/>
                    <a:lumOff val="10000"/>
                  </a:schemeClr>
                </a:solidFill>
              </a:rPr>
              <a:t>Proceso de Homologación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78B0969D-E90C-A8D3-8D8E-349E6CAA76C6}"/>
              </a:ext>
            </a:extLst>
          </p:cNvPr>
          <p:cNvCxnSpPr>
            <a:cxnSpLocks/>
          </p:cNvCxnSpPr>
          <p:nvPr/>
        </p:nvCxnSpPr>
        <p:spPr>
          <a:xfrm>
            <a:off x="352343" y="2077020"/>
            <a:ext cx="5743657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3082" name="Picture 10" descr="contador de tiempo del cronómetro 24096373 PNG">
            <a:extLst>
              <a:ext uri="{FF2B5EF4-FFF2-40B4-BE49-F238E27FC236}">
                <a16:creationId xmlns:a16="http://schemas.microsoft.com/office/drawing/2014/main" id="{0F16D9D0-810B-1312-815E-871802467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387" y="2948944"/>
            <a:ext cx="2197608" cy="2197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HAN BAJADO LAS VENTAS, NO HAN BAJADO LAS VENTAS, “EVALUEMOS” - MERKADOS  CONSULTORES">
            <a:extLst>
              <a:ext uri="{FF2B5EF4-FFF2-40B4-BE49-F238E27FC236}">
                <a16:creationId xmlns:a16="http://schemas.microsoft.com/office/drawing/2014/main" id="{EAB08DC2-23E1-90A6-12F2-A2BED2539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6602" y="2964188"/>
            <a:ext cx="3387852" cy="2259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9044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1323</TotalTime>
  <Words>463</Words>
  <Application>Microsoft Office PowerPoint</Application>
  <PresentationFormat>Panorámica</PresentationFormat>
  <Paragraphs>147</Paragraphs>
  <Slides>20</Slides>
  <Notes>8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20</vt:i4>
      </vt:variant>
    </vt:vector>
  </HeadingPairs>
  <TitlesOfParts>
    <vt:vector size="26" baseType="lpstr">
      <vt:lpstr>Aptos</vt:lpstr>
      <vt:lpstr>Aptos Display</vt:lpstr>
      <vt:lpstr>Aptos Narrow</vt:lpstr>
      <vt:lpstr>Arial</vt:lpstr>
      <vt:lpstr>Montserrat</vt:lpstr>
      <vt:lpstr>Tema de Office</vt:lpstr>
      <vt:lpstr>Sistema de Homologación</vt:lpstr>
      <vt:lpstr>Equipo Jelyb Solutions</vt:lpstr>
      <vt:lpstr>¿Quién es nuestro cliente?</vt:lpstr>
      <vt:lpstr>Proceso de ventas - Licitación</vt:lpstr>
      <vt:lpstr>Proceso de ventas – Trato Directo</vt:lpstr>
      <vt:lpstr>¿Qué es una homologación?</vt:lpstr>
      <vt:lpstr>¿Qué es una homologación?</vt:lpstr>
      <vt:lpstr>Ejemplo de Homologación</vt:lpstr>
      <vt:lpstr>Problema  </vt:lpstr>
      <vt:lpstr>Solución  </vt:lpstr>
      <vt:lpstr>Objetivos Generales  </vt:lpstr>
      <vt:lpstr>Objetivos Específicos  </vt:lpstr>
      <vt:lpstr>Alcance del Proyecto  </vt:lpstr>
      <vt:lpstr>Metodología </vt:lpstr>
      <vt:lpstr>Cronograma </vt:lpstr>
      <vt:lpstr>Arquitectura </vt:lpstr>
      <vt:lpstr>Modelo de Datos </vt:lpstr>
      <vt:lpstr>Tecnologías Utilizadas </vt:lpstr>
      <vt:lpstr>Demostración Web </vt:lpstr>
      <vt:lpstr>Muchas gracias por su atención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Joudy Valdivia Alarcón</dc:creator>
  <cp:lastModifiedBy>Joudy Valdivia</cp:lastModifiedBy>
  <cp:revision>14</cp:revision>
  <dcterms:created xsi:type="dcterms:W3CDTF">2024-11-24T19:18:43Z</dcterms:created>
  <dcterms:modified xsi:type="dcterms:W3CDTF">2024-11-27T22:47:54Z</dcterms:modified>
</cp:coreProperties>
</file>